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530" autoAdjust="0"/>
    <p:restoredTop sz="94660"/>
  </p:normalViewPr>
  <p:slideViewPr>
    <p:cSldViewPr>
      <p:cViewPr varScale="1">
        <p:scale>
          <a:sx n="100" d="100"/>
          <a:sy n="100" d="100"/>
        </p:scale>
        <p:origin x="-108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08570-69E4-46BE-B13F-2FA51D66EA03}" type="datetimeFigureOut">
              <a:rPr lang="en-GB"/>
              <a:pPr>
                <a:defRPr/>
              </a:pPr>
              <a:t>19/09/2012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E542B-FD63-45A0-B727-6DF3A55253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016CC-C332-4820-AE90-FB005F5AFEFB}" type="datetimeFigureOut">
              <a:rPr lang="en-GB"/>
              <a:pPr>
                <a:defRPr/>
              </a:pPr>
              <a:t>19/09/2012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7C369-4CFD-4E0E-803C-256ABF9793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CA403-1DDC-4C38-9150-FBDEBCCF6212}" type="datetimeFigureOut">
              <a:rPr lang="en-GB"/>
              <a:pPr>
                <a:defRPr/>
              </a:pPr>
              <a:t>19/09/2012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FB0B7-B688-4C8F-8CCB-F6019598D6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9BB2F-2D6E-4759-81F9-B4A996E9ADA5}" type="datetimeFigureOut">
              <a:rPr lang="en-GB"/>
              <a:pPr>
                <a:defRPr/>
              </a:pPr>
              <a:t>19/09/2012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4068A-7F03-43B7-A8E4-7093B4E150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91068-118C-445B-A39C-E710400A9687}" type="datetimeFigureOut">
              <a:rPr lang="en-GB"/>
              <a:pPr>
                <a:defRPr/>
              </a:pPr>
              <a:t>19/09/2012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910E7-1A50-443E-B4E7-7713929978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9F31-D4DD-4AAA-87E2-565B156B45F5}" type="datetimeFigureOut">
              <a:rPr lang="en-GB"/>
              <a:pPr>
                <a:defRPr/>
              </a:pPr>
              <a:t>19/09/2012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E9D24-938A-4374-8509-C29F1C736C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EE4E8-7406-4F82-A95F-F881D7D8DEF5}" type="datetimeFigureOut">
              <a:rPr lang="en-GB"/>
              <a:pPr>
                <a:defRPr/>
              </a:pPr>
              <a:t>19/09/2012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1E626-DC43-4572-B499-CE8650DBFB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FAE7E-9EBD-419F-BEF6-92C2A05C0856}" type="datetimeFigureOut">
              <a:rPr lang="en-GB"/>
              <a:pPr>
                <a:defRPr/>
              </a:pPr>
              <a:t>19/09/2012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33149-EE4E-4C97-94DD-116B6C7B17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96A6A-8285-470F-BB10-92DC87E98E89}" type="datetimeFigureOut">
              <a:rPr lang="en-GB"/>
              <a:pPr>
                <a:defRPr/>
              </a:pPr>
              <a:t>19/09/2012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7C119-C18F-49C6-BAEB-89A6F19A8E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4AC69-F132-474D-A3A8-7FA498DC7EBF}" type="datetimeFigureOut">
              <a:rPr lang="en-GB"/>
              <a:pPr>
                <a:defRPr/>
              </a:pPr>
              <a:t>19/09/2012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C2B84-3A10-4E72-B1A8-C239D13935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A2147-1C08-4888-A02A-D2C7208B41B8}" type="datetimeFigureOut">
              <a:rPr lang="en-GB"/>
              <a:pPr>
                <a:defRPr/>
              </a:pPr>
              <a:t>19/09/2012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BA09C-A20E-4BFC-9583-AFF26DE536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D13C29-0753-4DAC-B18C-05DAFC987F6F}" type="datetimeFigureOut">
              <a:rPr lang="en-GB"/>
              <a:pPr>
                <a:defRPr/>
              </a:pPr>
              <a:t>19/09/2012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BCD6B6-37B2-4F05-B454-18288109D6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50" y="2060575"/>
            <a:ext cx="8229600" cy="5102225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</a:pPr>
            <a:r>
              <a:rPr lang="en-GB" sz="4800" b="1" smtClean="0"/>
              <a:t>Together for Eye Health Care</a:t>
            </a:r>
          </a:p>
          <a:p>
            <a:pPr marL="0" indent="0" algn="ctr">
              <a:buFont typeface="Arial" charset="0"/>
              <a:buNone/>
            </a:pPr>
            <a:r>
              <a:rPr lang="en-GB" smtClean="0"/>
              <a:t>National Eye Health Care Service Plan for Wales 2012 – 2017</a:t>
            </a:r>
          </a:p>
          <a:p>
            <a:pPr marL="0" indent="0" algn="ctr">
              <a:buFont typeface="Arial" charset="0"/>
              <a:buNone/>
            </a:pPr>
            <a:endParaRPr lang="en-GB" smtClean="0"/>
          </a:p>
          <a:p>
            <a:pPr marL="0" indent="0" algn="ctr">
              <a:buFont typeface="Arial" charset="0"/>
              <a:buNone/>
            </a:pPr>
            <a:r>
              <a:rPr lang="en-GB" smtClean="0"/>
              <a:t>Dr Barbara Ryan</a:t>
            </a:r>
          </a:p>
          <a:p>
            <a:pPr marL="0" indent="0" algn="ctr">
              <a:buFont typeface="Arial" charset="0"/>
              <a:buNone/>
            </a:pPr>
            <a:r>
              <a:rPr lang="en-GB" smtClean="0"/>
              <a:t>Cheif Optometric Advisor</a:t>
            </a:r>
          </a:p>
          <a:p>
            <a:pPr marL="0" indent="0" algn="ctr"/>
            <a:endParaRPr lang="en-GB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29475" y="333375"/>
            <a:ext cx="1519238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544513" y="765175"/>
            <a:ext cx="8567737" cy="1143000"/>
          </a:xfrm>
        </p:spPr>
        <p:txBody>
          <a:bodyPr/>
          <a:lstStyle/>
          <a:p>
            <a:pPr algn="l"/>
            <a:r>
              <a:rPr lang="en-GB" sz="3600" b="1" smtClean="0"/>
              <a:t>1)	Develop a public education strategy </a:t>
            </a:r>
          </a:p>
        </p:txBody>
      </p:sp>
      <p:sp>
        <p:nvSpPr>
          <p:cNvPr id="14338" name="Content Placeholder 3"/>
          <p:cNvSpPr>
            <a:spLocks noGrp="1"/>
          </p:cNvSpPr>
          <p:nvPr>
            <p:ph idx="1"/>
          </p:nvPr>
        </p:nvSpPr>
        <p:spPr>
          <a:xfrm>
            <a:off x="323850" y="2309813"/>
            <a:ext cx="8229600" cy="4525962"/>
          </a:xfrm>
        </p:spPr>
        <p:txBody>
          <a:bodyPr/>
          <a:lstStyle/>
          <a:p>
            <a:r>
              <a:rPr lang="en-GB" smtClean="0"/>
              <a:t>Everyone should have regular sight tests</a:t>
            </a:r>
          </a:p>
          <a:p>
            <a:endParaRPr lang="en-GB" smtClean="0"/>
          </a:p>
          <a:p>
            <a:r>
              <a:rPr lang="en-GB" smtClean="0"/>
              <a:t>At risk groups</a:t>
            </a:r>
          </a:p>
          <a:p>
            <a:endParaRPr lang="en-GB" smtClean="0"/>
          </a:p>
          <a:p>
            <a:r>
              <a:rPr lang="en-GB" smtClean="0"/>
              <a:t>Children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0" y="765175"/>
            <a:ext cx="9112250" cy="1143000"/>
          </a:xfrm>
        </p:spPr>
        <p:txBody>
          <a:bodyPr/>
          <a:lstStyle/>
          <a:p>
            <a:pPr algn="l"/>
            <a:r>
              <a:rPr lang="en-GB" sz="3600" b="1" smtClean="0"/>
              <a:t>2) 	Ensure those who can be managed in 	primary care are not referred to HES</a:t>
            </a:r>
            <a:endParaRPr lang="en-GB" sz="3600" smtClean="0"/>
          </a:p>
        </p:txBody>
      </p:sp>
      <p:sp>
        <p:nvSpPr>
          <p:cNvPr id="15362" name="Content Placeholder 3"/>
          <p:cNvSpPr>
            <a:spLocks noGrp="1"/>
          </p:cNvSpPr>
          <p:nvPr>
            <p:ph idx="1"/>
          </p:nvPr>
        </p:nvSpPr>
        <p:spPr>
          <a:xfrm>
            <a:off x="323850" y="2309813"/>
            <a:ext cx="8229600" cy="4525962"/>
          </a:xfrm>
        </p:spPr>
        <p:txBody>
          <a:bodyPr/>
          <a:lstStyle/>
          <a:p>
            <a:r>
              <a:rPr lang="en-GB" smtClean="0"/>
              <a:t>Implementing FOO and new WECS protocols</a:t>
            </a:r>
          </a:p>
          <a:p>
            <a:endParaRPr lang="en-GB" smtClean="0"/>
          </a:p>
          <a:p>
            <a:r>
              <a:rPr lang="en-GB" smtClean="0"/>
              <a:t>New developments such as a FOO Cataract pathway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544513" y="765175"/>
            <a:ext cx="8567737" cy="1143000"/>
          </a:xfrm>
        </p:spPr>
        <p:txBody>
          <a:bodyPr/>
          <a:lstStyle/>
          <a:p>
            <a:pPr algn="l"/>
            <a:r>
              <a:rPr lang="en-GB" sz="3600" b="1" smtClean="0"/>
              <a:t>3) 	Efficient, high quality patient centred 	services in secondary care </a:t>
            </a:r>
          </a:p>
        </p:txBody>
      </p:sp>
      <p:sp>
        <p:nvSpPr>
          <p:cNvPr id="16386" name="Content Placeholder 3"/>
          <p:cNvSpPr>
            <a:spLocks noGrp="1"/>
          </p:cNvSpPr>
          <p:nvPr>
            <p:ph idx="1"/>
          </p:nvPr>
        </p:nvSpPr>
        <p:spPr>
          <a:xfrm>
            <a:off x="323850" y="2309813"/>
            <a:ext cx="8229600" cy="4525962"/>
          </a:xfrm>
        </p:spPr>
        <p:txBody>
          <a:bodyPr/>
          <a:lstStyle/>
          <a:p>
            <a:r>
              <a:rPr lang="en-GB" smtClean="0"/>
              <a:t>Implement FOO in every  Health Board</a:t>
            </a:r>
          </a:p>
          <a:p>
            <a:endParaRPr lang="en-GB" smtClean="0"/>
          </a:p>
          <a:p>
            <a:r>
              <a:rPr lang="en-GB" smtClean="0"/>
              <a:t>Ensure Health Boards establish Ophthalmic Diagnostic Treatment Centres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544513" y="765175"/>
            <a:ext cx="8567737" cy="1143000"/>
          </a:xfrm>
        </p:spPr>
        <p:txBody>
          <a:bodyPr/>
          <a:lstStyle/>
          <a:p>
            <a:pPr algn="l"/>
            <a:r>
              <a:rPr lang="en-GB" sz="3600" b="1" smtClean="0"/>
              <a:t>4)	Integrated Eye Care Services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850" y="2309813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Improve </a:t>
            </a:r>
            <a:r>
              <a:rPr lang="en-GB" dirty="0"/>
              <a:t>referral and reporting between primary and secondary care </a:t>
            </a:r>
            <a:endParaRPr lang="en-GB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Work to </a:t>
            </a:r>
            <a:r>
              <a:rPr lang="en-GB" dirty="0"/>
              <a:t>ensure a seamless service for the support and rehabilitation of people with a visual impairment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544513" y="765175"/>
            <a:ext cx="8567737" cy="1143000"/>
          </a:xfrm>
        </p:spPr>
        <p:txBody>
          <a:bodyPr/>
          <a:lstStyle/>
          <a:p>
            <a:pPr algn="l"/>
            <a:r>
              <a:rPr lang="en-GB" sz="3600" b="1" smtClean="0"/>
              <a:t>5)	Comprehensive services for children</a:t>
            </a:r>
          </a:p>
        </p:txBody>
      </p:sp>
      <p:sp>
        <p:nvSpPr>
          <p:cNvPr id="18434" name="Content Placeholder 3"/>
          <p:cNvSpPr>
            <a:spLocks noGrp="1"/>
          </p:cNvSpPr>
          <p:nvPr>
            <p:ph idx="1"/>
          </p:nvPr>
        </p:nvSpPr>
        <p:spPr>
          <a:xfrm>
            <a:off x="323850" y="2309813"/>
            <a:ext cx="8229600" cy="4525962"/>
          </a:xfrm>
        </p:spPr>
        <p:txBody>
          <a:bodyPr/>
          <a:lstStyle/>
          <a:p>
            <a:r>
              <a:rPr lang="en-GB" smtClean="0"/>
              <a:t>Vision screening to be offered to all pre-school children in Wales</a:t>
            </a:r>
          </a:p>
          <a:p>
            <a:endParaRPr lang="en-GB" smtClean="0"/>
          </a:p>
          <a:p>
            <a:r>
              <a:rPr lang="en-GB" smtClean="0"/>
              <a:t>Ensure every child in a special school in Wales is offered an annual sight test in school.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544513" y="765175"/>
            <a:ext cx="8567737" cy="1143000"/>
          </a:xfrm>
        </p:spPr>
        <p:txBody>
          <a:bodyPr/>
          <a:lstStyle/>
          <a:p>
            <a:pPr algn="l"/>
            <a:r>
              <a:rPr lang="en-GB" sz="3600" b="1" smtClean="0"/>
              <a:t>6)	Information collection and IT</a:t>
            </a:r>
          </a:p>
        </p:txBody>
      </p:sp>
      <p:sp>
        <p:nvSpPr>
          <p:cNvPr id="19458" name="Content Placeholder 3"/>
          <p:cNvSpPr>
            <a:spLocks noGrp="1"/>
          </p:cNvSpPr>
          <p:nvPr>
            <p:ph idx="1"/>
          </p:nvPr>
        </p:nvSpPr>
        <p:spPr>
          <a:xfrm>
            <a:off x="323850" y="2309813"/>
            <a:ext cx="8229600" cy="4525962"/>
          </a:xfrm>
        </p:spPr>
        <p:txBody>
          <a:bodyPr/>
          <a:lstStyle/>
          <a:p>
            <a:r>
              <a:rPr lang="en-GB" smtClean="0"/>
              <a:t>A strategy for collating key data sets </a:t>
            </a:r>
          </a:p>
          <a:p>
            <a:endParaRPr lang="en-GB" smtClean="0"/>
          </a:p>
          <a:p>
            <a:r>
              <a:rPr lang="en-GB" smtClean="0"/>
              <a:t>To work with NWIS to develop IT to underpin the Eye Health Care Plan including electronic referrals, CVI and records</a:t>
            </a:r>
          </a:p>
          <a:p>
            <a:endParaRPr lang="en-GB" smtClean="0"/>
          </a:p>
          <a:p>
            <a:r>
              <a:rPr lang="en-GB" smtClean="0"/>
              <a:t>To review and update the WECS website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13" y="765175"/>
            <a:ext cx="8567737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sz="3600" b="1" dirty="0" smtClean="0"/>
              <a:t>7</a:t>
            </a:r>
            <a:r>
              <a:rPr lang="en-GB" sz="3600" b="1" dirty="0"/>
              <a:t>)	Maintain and improve the quality of </a:t>
            </a:r>
            <a:r>
              <a:rPr lang="en-GB" sz="3600" b="1" dirty="0" smtClean="0"/>
              <a:t>	existing </a:t>
            </a:r>
            <a:r>
              <a:rPr lang="en-GB" sz="3600" b="1" dirty="0"/>
              <a:t>services and developments</a:t>
            </a:r>
          </a:p>
        </p:txBody>
      </p:sp>
      <p:sp>
        <p:nvSpPr>
          <p:cNvPr id="20482" name="Content Placeholder 3"/>
          <p:cNvSpPr>
            <a:spLocks noGrp="1"/>
          </p:cNvSpPr>
          <p:nvPr>
            <p:ph idx="1"/>
          </p:nvPr>
        </p:nvSpPr>
        <p:spPr>
          <a:xfrm>
            <a:off x="323850" y="2349500"/>
            <a:ext cx="8229600" cy="4773613"/>
          </a:xfrm>
        </p:spPr>
        <p:txBody>
          <a:bodyPr/>
          <a:lstStyle/>
          <a:p>
            <a:r>
              <a:rPr lang="en-GB" smtClean="0"/>
              <a:t>Eye Health Examination Wales</a:t>
            </a:r>
          </a:p>
          <a:p>
            <a:r>
              <a:rPr lang="en-GB" smtClean="0"/>
              <a:t>Low Vision Service Wales</a:t>
            </a:r>
          </a:p>
          <a:p>
            <a:r>
              <a:rPr lang="en-GB" smtClean="0"/>
              <a:t>Diabetic Retinal Screening Service Wales</a:t>
            </a:r>
          </a:p>
          <a:p>
            <a:r>
              <a:rPr lang="en-GB" smtClean="0"/>
              <a:t>Treatment of Wet Age related Macular Degeneration</a:t>
            </a:r>
          </a:p>
          <a:p>
            <a:r>
              <a:rPr lang="en-GB" smtClean="0"/>
              <a:t>Wales Optometry Postgraduate Education Centre (WOPEC)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525963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dirty="0" smtClean="0"/>
              <a:t>Together </a:t>
            </a:r>
            <a:r>
              <a:rPr lang="en-GB" sz="4800" b="1" dirty="0"/>
              <a:t>for Eye Health Care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235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Slide 1</vt:lpstr>
      <vt:lpstr>1) Develop a public education strategy </vt:lpstr>
      <vt:lpstr>2)  Ensure those who can be managed in  primary care are not referred to HES</vt:lpstr>
      <vt:lpstr>3)  Efficient, high quality patient centred  services in secondary care </vt:lpstr>
      <vt:lpstr>4) Integrated Eye Care Services</vt:lpstr>
      <vt:lpstr>5) Comprehensive services for children</vt:lpstr>
      <vt:lpstr>6) Information collection and IT</vt:lpstr>
      <vt:lpstr>7) Maintain and improve the quality of  existing services and developments</vt:lpstr>
      <vt:lpstr>Slide 9</vt:lpstr>
    </vt:vector>
  </TitlesOfParts>
  <Company>MyCompany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for next 5 years- eye care in Wales</dc:title>
  <dc:creator>Microsoft</dc:creator>
  <cp:lastModifiedBy>INSRV</cp:lastModifiedBy>
  <cp:revision>43</cp:revision>
  <dcterms:created xsi:type="dcterms:W3CDTF">2012-07-08T20:05:28Z</dcterms:created>
  <dcterms:modified xsi:type="dcterms:W3CDTF">2012-09-19T12:58:48Z</dcterms:modified>
</cp:coreProperties>
</file>