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6.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7"/>
  </p:sldMasterIdLst>
  <p:notesMasterIdLst>
    <p:notesMasterId r:id="rId16"/>
  </p:notesMasterIdLst>
  <p:handoutMasterIdLst>
    <p:handoutMasterId r:id="rId17"/>
  </p:handoutMasterIdLst>
  <p:sldIdLst>
    <p:sldId id="268" r:id="rId8"/>
    <p:sldId id="269" r:id="rId9"/>
    <p:sldId id="271" r:id="rId10"/>
    <p:sldId id="273" r:id="rId11"/>
    <p:sldId id="274" r:id="rId12"/>
    <p:sldId id="276" r:id="rId13"/>
    <p:sldId id="272" r:id="rId14"/>
    <p:sldId id="275" r:id="rId1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27" charset="0"/>
        <a:ea typeface="Geneva" pitchFamily="127" charset="-128"/>
        <a:cs typeface="+mn-cs"/>
      </a:defRPr>
    </a:lvl1pPr>
    <a:lvl2pPr marL="457200" algn="l" rtl="0" eaLnBrk="0" fontAlgn="base" hangingPunct="0">
      <a:spcBef>
        <a:spcPct val="0"/>
      </a:spcBef>
      <a:spcAft>
        <a:spcPct val="0"/>
      </a:spcAft>
      <a:defRPr sz="2400" kern="1200">
        <a:solidFill>
          <a:schemeClr val="tx1"/>
        </a:solidFill>
        <a:latin typeface="Times" pitchFamily="127" charset="0"/>
        <a:ea typeface="Geneva" pitchFamily="127" charset="-128"/>
        <a:cs typeface="+mn-cs"/>
      </a:defRPr>
    </a:lvl2pPr>
    <a:lvl3pPr marL="914400" algn="l" rtl="0" eaLnBrk="0" fontAlgn="base" hangingPunct="0">
      <a:spcBef>
        <a:spcPct val="0"/>
      </a:spcBef>
      <a:spcAft>
        <a:spcPct val="0"/>
      </a:spcAft>
      <a:defRPr sz="2400" kern="1200">
        <a:solidFill>
          <a:schemeClr val="tx1"/>
        </a:solidFill>
        <a:latin typeface="Times" pitchFamily="127" charset="0"/>
        <a:ea typeface="Geneva" pitchFamily="127" charset="-128"/>
        <a:cs typeface="+mn-cs"/>
      </a:defRPr>
    </a:lvl3pPr>
    <a:lvl4pPr marL="1371600" algn="l" rtl="0" eaLnBrk="0" fontAlgn="base" hangingPunct="0">
      <a:spcBef>
        <a:spcPct val="0"/>
      </a:spcBef>
      <a:spcAft>
        <a:spcPct val="0"/>
      </a:spcAft>
      <a:defRPr sz="2400" kern="1200">
        <a:solidFill>
          <a:schemeClr val="tx1"/>
        </a:solidFill>
        <a:latin typeface="Times" pitchFamily="127" charset="0"/>
        <a:ea typeface="Geneva" pitchFamily="127" charset="-128"/>
        <a:cs typeface="+mn-cs"/>
      </a:defRPr>
    </a:lvl4pPr>
    <a:lvl5pPr marL="1828800" algn="l" rtl="0" eaLnBrk="0" fontAlgn="base" hangingPunct="0">
      <a:spcBef>
        <a:spcPct val="0"/>
      </a:spcBef>
      <a:spcAft>
        <a:spcPct val="0"/>
      </a:spcAft>
      <a:defRPr sz="2400" kern="1200">
        <a:solidFill>
          <a:schemeClr val="tx1"/>
        </a:solidFill>
        <a:latin typeface="Times" pitchFamily="127" charset="0"/>
        <a:ea typeface="Geneva" pitchFamily="127" charset="-128"/>
        <a:cs typeface="+mn-cs"/>
      </a:defRPr>
    </a:lvl5pPr>
    <a:lvl6pPr marL="2286000" algn="l" defTabSz="914400" rtl="0" eaLnBrk="1" latinLnBrk="0" hangingPunct="1">
      <a:defRPr sz="2400" kern="1200">
        <a:solidFill>
          <a:schemeClr val="tx1"/>
        </a:solidFill>
        <a:latin typeface="Times" pitchFamily="127" charset="0"/>
        <a:ea typeface="Geneva" pitchFamily="127" charset="-128"/>
        <a:cs typeface="+mn-cs"/>
      </a:defRPr>
    </a:lvl6pPr>
    <a:lvl7pPr marL="2743200" algn="l" defTabSz="914400" rtl="0" eaLnBrk="1" latinLnBrk="0" hangingPunct="1">
      <a:defRPr sz="2400" kern="1200">
        <a:solidFill>
          <a:schemeClr val="tx1"/>
        </a:solidFill>
        <a:latin typeface="Times" pitchFamily="127" charset="0"/>
        <a:ea typeface="Geneva" pitchFamily="127" charset="-128"/>
        <a:cs typeface="+mn-cs"/>
      </a:defRPr>
    </a:lvl7pPr>
    <a:lvl8pPr marL="3200400" algn="l" defTabSz="914400" rtl="0" eaLnBrk="1" latinLnBrk="0" hangingPunct="1">
      <a:defRPr sz="2400" kern="1200">
        <a:solidFill>
          <a:schemeClr val="tx1"/>
        </a:solidFill>
        <a:latin typeface="Times" pitchFamily="127" charset="0"/>
        <a:ea typeface="Geneva" pitchFamily="127" charset="-128"/>
        <a:cs typeface="+mn-cs"/>
      </a:defRPr>
    </a:lvl8pPr>
    <a:lvl9pPr marL="3657600" algn="l" defTabSz="914400" rtl="0" eaLnBrk="1" latinLnBrk="0" hangingPunct="1">
      <a:defRPr sz="2400" kern="1200">
        <a:solidFill>
          <a:schemeClr val="tx1"/>
        </a:solidFill>
        <a:latin typeface="Times" pitchFamily="127" charset="0"/>
        <a:ea typeface="Geneva" pitchFamily="127"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3AD"/>
    <a:srgbClr val="006600"/>
    <a:srgbClr val="008080"/>
    <a:srgbClr val="FF3399"/>
    <a:srgbClr val="FFFF99"/>
    <a:srgbClr val="FFCC00"/>
    <a:srgbClr val="66CCFF"/>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2" y="-62"/>
      </p:cViewPr>
      <p:guideLst>
        <p:guide orient="horz" pos="406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ea typeface="+mn-ea"/>
                <a:cs typeface="+mn-cs"/>
              </a:defRPr>
            </a:lvl1pPr>
          </a:lstStyle>
          <a:p>
            <a:pPr>
              <a:defRPr/>
            </a:pPr>
            <a:endParaRPr lang="en-GB"/>
          </a:p>
        </p:txBody>
      </p:sp>
      <p:sp>
        <p:nvSpPr>
          <p:cNvPr id="141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ea typeface="+mn-ea"/>
                <a:cs typeface="+mn-cs"/>
              </a:defRPr>
            </a:lvl1pPr>
          </a:lstStyle>
          <a:p>
            <a:pPr>
              <a:defRPr/>
            </a:pPr>
            <a:endParaRPr lang="en-GB"/>
          </a:p>
        </p:txBody>
      </p:sp>
      <p:sp>
        <p:nvSpPr>
          <p:cNvPr id="141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ea typeface="+mn-ea"/>
                <a:cs typeface="+mn-cs"/>
              </a:defRPr>
            </a:lvl1pPr>
          </a:lstStyle>
          <a:p>
            <a:pPr>
              <a:defRPr/>
            </a:pPr>
            <a:endParaRPr lang="en-GB"/>
          </a:p>
        </p:txBody>
      </p:sp>
      <p:sp>
        <p:nvSpPr>
          <p:cNvPr id="141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942FE8-C155-4E41-B25F-15279E92057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GB"/>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GB"/>
          </a:p>
        </p:txBody>
      </p:sp>
      <p:sp>
        <p:nvSpPr>
          <p:cNvPr id="102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GB"/>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3F82404-2B8A-480B-A694-BB1917D074F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Geneva" charset="0"/>
        <a:cs typeface="Geneva" charset="0"/>
      </a:defRPr>
    </a:lvl1pPr>
    <a:lvl2pPr marL="457200" algn="l" rtl="0" eaLnBrk="0" fontAlgn="base" hangingPunct="0">
      <a:spcBef>
        <a:spcPct val="30000"/>
      </a:spcBef>
      <a:spcAft>
        <a:spcPct val="0"/>
      </a:spcAft>
      <a:defRPr sz="1200" kern="1200">
        <a:solidFill>
          <a:schemeClr val="tx1"/>
        </a:solidFill>
        <a:latin typeface="Times" pitchFamily="18" charset="0"/>
        <a:ea typeface="Geneva"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Geneva"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Geneva"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Geneva"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endParaRPr lang="en-US" smtClean="0">
              <a:latin typeface="Times" pitchFamily="127" charset="0"/>
              <a:ea typeface="Geneva" pitchFamily="127"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endParaRPr lang="en-US" smtClean="0">
              <a:latin typeface="Times" pitchFamily="127" charset="0"/>
              <a:ea typeface="Geneva" pitchFamily="127"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endParaRPr lang="en-US" smtClean="0">
              <a:latin typeface="Times" pitchFamily="127" charset="0"/>
              <a:ea typeface="Geneva" pitchFamily="127"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endParaRPr lang="en-US" smtClean="0">
              <a:latin typeface="Times" pitchFamily="127" charset="0"/>
              <a:ea typeface="Geneva" pitchFamily="127"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latin typeface="Times" pitchFamily="127" charset="0"/>
              <a:ea typeface="Geneva" pitchFamily="127"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D61EE89-4303-40C7-9204-D49CA32F499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5E8262C-AC85-4D3C-8852-EE4F38C4809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513" y="333375"/>
            <a:ext cx="1943100" cy="5338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333375"/>
            <a:ext cx="5676900" cy="5338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1C10004-7146-446F-A3A0-6F6A5AD7C86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1E755F9-BF0D-4238-AA0D-6E679EE91FF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BC0525C-F500-4F65-AF9D-3431C2FE02A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628775"/>
            <a:ext cx="3810000" cy="404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28775"/>
            <a:ext cx="3810000" cy="404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552448EE-41D3-4BCD-A3D2-A16FED70CB0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7F9D310-D77A-4739-9C31-A613DD04559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7381DAC0-A15A-4908-B885-613D876E6A9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39496DC-C51F-44E6-BE32-FD1A8556CF0C}"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F2B38C6-71FC-4AE2-A30A-032920215E6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4505D92-5057-4DF1-86A4-D351D4DC310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359775" cy="762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60363" y="1143000"/>
            <a:ext cx="8435975"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7016750" y="6297613"/>
            <a:ext cx="1800225" cy="3603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C479796C-25ED-4B64-B8DC-34CAE80C4477}" type="slidenum">
              <a:rPr lang="en-GB"/>
              <a:pPr>
                <a:defRPr/>
              </a:pPr>
              <a:t>‹#›</a:t>
            </a:fld>
            <a:endParaRPr lang="en-GB"/>
          </a:p>
        </p:txBody>
      </p:sp>
      <p:pic>
        <p:nvPicPr>
          <p:cNvPr id="1029" name="Picture 1" descr="RNIB Bilingual Logo Hor rgb.jpg"/>
          <p:cNvPicPr>
            <a:picLocks noChangeAspect="1"/>
          </p:cNvPicPr>
          <p:nvPr userDrawn="1"/>
        </p:nvPicPr>
        <p:blipFill>
          <a:blip r:embed="rId13" cstate="print"/>
          <a:srcRect/>
          <a:stretch>
            <a:fillRect/>
          </a:stretch>
        </p:blipFill>
        <p:spPr bwMode="auto">
          <a:xfrm>
            <a:off x="360363" y="5805488"/>
            <a:ext cx="2630487" cy="774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2800" b="1">
          <a:solidFill>
            <a:srgbClr val="00A3AD"/>
          </a:solidFill>
          <a:latin typeface="+mj-lt"/>
          <a:ea typeface="Geneva" charset="0"/>
          <a:cs typeface="Geneva" charset="0"/>
        </a:defRPr>
      </a:lvl1pPr>
      <a:lvl2pPr algn="l" rtl="0" eaLnBrk="0" fontAlgn="base" hangingPunct="0">
        <a:spcBef>
          <a:spcPct val="0"/>
        </a:spcBef>
        <a:spcAft>
          <a:spcPct val="0"/>
        </a:spcAft>
        <a:defRPr sz="2800" b="1">
          <a:solidFill>
            <a:srgbClr val="00A3AD"/>
          </a:solidFill>
          <a:latin typeface="Arial" charset="0"/>
          <a:ea typeface="Geneva" charset="0"/>
          <a:cs typeface="Geneva" charset="0"/>
        </a:defRPr>
      </a:lvl2pPr>
      <a:lvl3pPr algn="l" rtl="0" eaLnBrk="0" fontAlgn="base" hangingPunct="0">
        <a:spcBef>
          <a:spcPct val="0"/>
        </a:spcBef>
        <a:spcAft>
          <a:spcPct val="0"/>
        </a:spcAft>
        <a:defRPr sz="2800" b="1">
          <a:solidFill>
            <a:srgbClr val="00A3AD"/>
          </a:solidFill>
          <a:latin typeface="Arial" charset="0"/>
          <a:ea typeface="Geneva" charset="0"/>
          <a:cs typeface="Geneva" charset="0"/>
        </a:defRPr>
      </a:lvl3pPr>
      <a:lvl4pPr algn="l" rtl="0" eaLnBrk="0" fontAlgn="base" hangingPunct="0">
        <a:spcBef>
          <a:spcPct val="0"/>
        </a:spcBef>
        <a:spcAft>
          <a:spcPct val="0"/>
        </a:spcAft>
        <a:defRPr sz="2800" b="1">
          <a:solidFill>
            <a:srgbClr val="00A3AD"/>
          </a:solidFill>
          <a:latin typeface="Arial" charset="0"/>
          <a:ea typeface="Geneva" charset="0"/>
          <a:cs typeface="Geneva" charset="0"/>
        </a:defRPr>
      </a:lvl4pPr>
      <a:lvl5pPr algn="l" rtl="0" eaLnBrk="0" fontAlgn="base" hangingPunct="0">
        <a:spcBef>
          <a:spcPct val="0"/>
        </a:spcBef>
        <a:spcAft>
          <a:spcPct val="0"/>
        </a:spcAft>
        <a:defRPr sz="2800" b="1">
          <a:solidFill>
            <a:srgbClr val="00A3AD"/>
          </a:solidFill>
          <a:latin typeface="Arial" charset="0"/>
          <a:ea typeface="Geneva" charset="0"/>
          <a:cs typeface="Geneva"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Geneva" charset="0"/>
          <a:cs typeface="Geneva" charset="0"/>
        </a:defRPr>
      </a:lvl1pPr>
      <a:lvl2pPr marL="742950" indent="-285750" algn="l" rtl="0" eaLnBrk="0" fontAlgn="base" hangingPunct="0">
        <a:spcBef>
          <a:spcPct val="20000"/>
        </a:spcBef>
        <a:spcAft>
          <a:spcPct val="0"/>
        </a:spcAft>
        <a:buFont typeface="Times" pitchFamily="127" charset="0"/>
        <a:buChar char="•"/>
        <a:defRPr>
          <a:solidFill>
            <a:schemeClr val="tx1"/>
          </a:solidFill>
          <a:latin typeface="+mn-lt"/>
          <a:ea typeface="Geneva" charset="0"/>
        </a:defRPr>
      </a:lvl2pPr>
      <a:lvl3pPr marL="1143000" indent="-228600" algn="l" rtl="0" eaLnBrk="0" fontAlgn="base" hangingPunct="0">
        <a:spcBef>
          <a:spcPct val="20000"/>
        </a:spcBef>
        <a:spcAft>
          <a:spcPct val="0"/>
        </a:spcAft>
        <a:buFont typeface="Times" pitchFamily="127" charset="0"/>
        <a:buChar char="•"/>
        <a:defRPr sz="1600">
          <a:solidFill>
            <a:schemeClr val="tx1"/>
          </a:solidFill>
          <a:latin typeface="+mn-lt"/>
          <a:ea typeface="Geneva" charset="0"/>
        </a:defRPr>
      </a:lvl3pPr>
      <a:lvl4pPr marL="1562100" indent="-228600" algn="l" rtl="0" eaLnBrk="0" fontAlgn="base" hangingPunct="0">
        <a:spcBef>
          <a:spcPct val="20000"/>
        </a:spcBef>
        <a:spcAft>
          <a:spcPct val="0"/>
        </a:spcAft>
        <a:buFont typeface="Times" pitchFamily="127" charset="0"/>
        <a:buChar char="•"/>
        <a:defRPr sz="1400">
          <a:solidFill>
            <a:schemeClr val="tx1"/>
          </a:solidFill>
          <a:latin typeface="+mn-lt"/>
          <a:ea typeface="Geneva" charset="0"/>
        </a:defRPr>
      </a:lvl4pPr>
      <a:lvl5pPr marL="1981200" indent="-228600" algn="l" rtl="0" eaLnBrk="0" fontAlgn="base" hangingPunct="0">
        <a:spcBef>
          <a:spcPct val="20000"/>
        </a:spcBef>
        <a:spcAft>
          <a:spcPct val="0"/>
        </a:spcAft>
        <a:buFont typeface="Times" pitchFamily="127" charset="0"/>
        <a:buChar char="•"/>
        <a:defRPr sz="1400">
          <a:solidFill>
            <a:schemeClr val="tx1"/>
          </a:solidFill>
          <a:latin typeface="+mn-lt"/>
          <a:ea typeface="Geneva" charset="0"/>
        </a:defRPr>
      </a:lvl5pPr>
      <a:lvl6pPr marL="2514600" indent="-228600" algn="l" rtl="0" fontAlgn="base">
        <a:spcBef>
          <a:spcPct val="20000"/>
        </a:spcBef>
        <a:spcAft>
          <a:spcPct val="0"/>
        </a:spcAft>
        <a:buFont typeface="Arial" charset="0"/>
        <a:buChar char="-"/>
        <a:defRPr sz="3200">
          <a:solidFill>
            <a:schemeClr val="tx1"/>
          </a:solidFill>
          <a:latin typeface="+mn-lt"/>
        </a:defRPr>
      </a:lvl6pPr>
      <a:lvl7pPr marL="2971800" indent="-228600" algn="l" rtl="0" fontAlgn="base">
        <a:spcBef>
          <a:spcPct val="20000"/>
        </a:spcBef>
        <a:spcAft>
          <a:spcPct val="0"/>
        </a:spcAft>
        <a:buFont typeface="Arial" charset="0"/>
        <a:buChar char="-"/>
        <a:defRPr sz="3200">
          <a:solidFill>
            <a:schemeClr val="tx1"/>
          </a:solidFill>
          <a:latin typeface="+mn-lt"/>
        </a:defRPr>
      </a:lvl7pPr>
      <a:lvl8pPr marL="3429000" indent="-228600" algn="l" rtl="0" fontAlgn="base">
        <a:spcBef>
          <a:spcPct val="20000"/>
        </a:spcBef>
        <a:spcAft>
          <a:spcPct val="0"/>
        </a:spcAft>
        <a:buFont typeface="Arial" charset="0"/>
        <a:buChar char="-"/>
        <a:defRPr sz="3200">
          <a:solidFill>
            <a:schemeClr val="tx1"/>
          </a:solidFill>
          <a:latin typeface="+mn-lt"/>
        </a:defRPr>
      </a:lvl8pPr>
      <a:lvl9pPr marL="3886200" indent="-228600" algn="l" rtl="0" fontAlgn="base">
        <a:spcBef>
          <a:spcPct val="20000"/>
        </a:spcBef>
        <a:spcAft>
          <a:spcPct val="0"/>
        </a:spcAft>
        <a:buFont typeface="Arial" charset="0"/>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fld id="{B42ECC6D-FE2A-472F-8289-15A9BDDDC6F0}" type="slidenum">
              <a:rPr lang="en-GB" smtClean="0"/>
              <a:pPr/>
              <a:t>1</a:t>
            </a:fld>
            <a:endParaRPr lang="en-GB" smtClean="0"/>
          </a:p>
        </p:txBody>
      </p:sp>
      <p:sp>
        <p:nvSpPr>
          <p:cNvPr id="2051" name="Rectangle 20"/>
          <p:cNvSpPr>
            <a:spLocks noChangeArrowheads="1"/>
          </p:cNvSpPr>
          <p:nvPr/>
        </p:nvSpPr>
        <p:spPr bwMode="auto">
          <a:xfrm>
            <a:off x="1798638" y="406400"/>
            <a:ext cx="184150" cy="457200"/>
          </a:xfrm>
          <a:prstGeom prst="rect">
            <a:avLst/>
          </a:prstGeom>
          <a:noFill/>
          <a:ln w="9525">
            <a:noFill/>
            <a:miter lim="800000"/>
            <a:headEnd/>
            <a:tailEnd/>
          </a:ln>
        </p:spPr>
        <p:txBody>
          <a:bodyPr wrap="none">
            <a:spAutoFit/>
          </a:bodyPr>
          <a:lstStyle/>
          <a:p>
            <a:endParaRPr lang="en-US"/>
          </a:p>
        </p:txBody>
      </p:sp>
      <p:sp>
        <p:nvSpPr>
          <p:cNvPr id="2052" name="Rectangle 22"/>
          <p:cNvSpPr>
            <a:spLocks noGrp="1" noChangeArrowheads="1"/>
          </p:cNvSpPr>
          <p:nvPr>
            <p:ph type="title"/>
          </p:nvPr>
        </p:nvSpPr>
        <p:spPr>
          <a:xfrm>
            <a:off x="1143000" y="1752600"/>
            <a:ext cx="6742113" cy="812800"/>
          </a:xfrm>
          <a:noFill/>
        </p:spPr>
        <p:txBody>
          <a:bodyPr/>
          <a:lstStyle/>
          <a:p>
            <a:r>
              <a:rPr lang="en-US" sz="4400" dirty="0" smtClean="0">
                <a:ea typeface="Geneva" pitchFamily="127" charset="-128"/>
              </a:rPr>
              <a:t>Powys </a:t>
            </a:r>
            <a:r>
              <a:rPr lang="en-US" sz="4400" dirty="0" smtClean="0">
                <a:ea typeface="Geneva" pitchFamily="127" charset="-128"/>
              </a:rPr>
              <a:t>Eye Care Support Service</a:t>
            </a:r>
            <a:r>
              <a:rPr lang="en-US" sz="4400" dirty="0" smtClean="0">
                <a:ea typeface="Geneva" pitchFamily="127" charset="-128"/>
              </a:rPr>
              <a:t/>
            </a:r>
            <a:br>
              <a:rPr lang="en-US" sz="4400" dirty="0" smtClean="0">
                <a:ea typeface="Geneva" pitchFamily="127" charset="-128"/>
              </a:rPr>
            </a:br>
            <a:r>
              <a:rPr lang="en-US" sz="2400" dirty="0" smtClean="0">
                <a:solidFill>
                  <a:schemeClr val="tx1"/>
                </a:solidFill>
                <a:ea typeface="Geneva" pitchFamily="127" charset="-128"/>
              </a:rPr>
              <a:t/>
            </a:r>
            <a:br>
              <a:rPr lang="en-US" sz="2400" dirty="0" smtClean="0">
                <a:solidFill>
                  <a:schemeClr val="tx1"/>
                </a:solidFill>
                <a:ea typeface="Geneva" pitchFamily="127" charset="-128"/>
              </a:rPr>
            </a:br>
            <a:r>
              <a:rPr lang="en-US" sz="2600" dirty="0" smtClean="0">
                <a:solidFill>
                  <a:schemeClr val="tx1"/>
                </a:solidFill>
                <a:ea typeface="Geneva" pitchFamily="127" charset="-128"/>
              </a:rPr>
              <a:t>Ceri </a:t>
            </a:r>
            <a:r>
              <a:rPr lang="en-US" sz="2600" dirty="0" smtClean="0">
                <a:solidFill>
                  <a:schemeClr val="tx1"/>
                </a:solidFill>
                <a:ea typeface="Geneva" pitchFamily="127" charset="-128"/>
              </a:rPr>
              <a:t>Jackson</a:t>
            </a:r>
            <a:br>
              <a:rPr lang="en-US" sz="2600" dirty="0" smtClean="0">
                <a:solidFill>
                  <a:schemeClr val="tx1"/>
                </a:solidFill>
                <a:ea typeface="Geneva" pitchFamily="127" charset="-128"/>
              </a:rPr>
            </a:br>
            <a:r>
              <a:rPr lang="en-US" sz="2600" dirty="0" smtClean="0">
                <a:solidFill>
                  <a:schemeClr val="tx1"/>
                </a:solidFill>
                <a:ea typeface="Geneva" pitchFamily="127" charset="-128"/>
              </a:rPr>
              <a:t>Director </a:t>
            </a:r>
            <a:r>
              <a:rPr lang="en-US" sz="2600" dirty="0" smtClean="0">
                <a:solidFill>
                  <a:schemeClr val="tx1"/>
                </a:solidFill>
                <a:ea typeface="Geneva" pitchFamily="127" charset="-128"/>
              </a:rPr>
              <a:t>RNIB Cymru</a:t>
            </a:r>
            <a:endParaRPr lang="en-US" sz="2600" dirty="0" smtClean="0">
              <a:ea typeface="Geneva" pitchFamily="127" charset="-128"/>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0"/>
          </p:nvPr>
        </p:nvSpPr>
        <p:spPr>
          <a:noFill/>
        </p:spPr>
        <p:txBody>
          <a:bodyPr/>
          <a:lstStyle/>
          <a:p>
            <a:fld id="{2F517E9D-F331-447D-967E-EBD72A5F2F9D}" type="slidenum">
              <a:rPr lang="en-GB" smtClean="0"/>
              <a:pPr/>
              <a:t>2</a:t>
            </a:fld>
            <a:endParaRPr lang="en-GB" smtClean="0"/>
          </a:p>
        </p:txBody>
      </p:sp>
      <p:sp>
        <p:nvSpPr>
          <p:cNvPr id="3075" name="Rectangle 2"/>
          <p:cNvSpPr>
            <a:spLocks noGrp="1" noChangeArrowheads="1"/>
          </p:cNvSpPr>
          <p:nvPr>
            <p:ph type="title"/>
          </p:nvPr>
        </p:nvSpPr>
        <p:spPr/>
        <p:txBody>
          <a:bodyPr/>
          <a:lstStyle/>
          <a:p>
            <a:r>
              <a:rPr lang="en-GB" sz="3000" dirty="0" smtClean="0">
                <a:ea typeface="Geneva" pitchFamily="127" charset="-128"/>
              </a:rPr>
              <a:t>Powys demographic – sight loss</a:t>
            </a:r>
          </a:p>
        </p:txBody>
      </p:sp>
      <p:sp>
        <p:nvSpPr>
          <p:cNvPr id="3076" name="Rectangle 3"/>
          <p:cNvSpPr>
            <a:spLocks noGrp="1" noChangeArrowheads="1"/>
          </p:cNvSpPr>
          <p:nvPr>
            <p:ph type="body" idx="1"/>
          </p:nvPr>
        </p:nvSpPr>
        <p:spPr/>
        <p:txBody>
          <a:bodyPr/>
          <a:lstStyle/>
          <a:p>
            <a:r>
              <a:rPr lang="en-GB" sz="2200" b="1" smtClean="0">
                <a:ea typeface="Geneva" pitchFamily="127" charset="-128"/>
              </a:rPr>
              <a:t>Density and total numbers of people with a degree of sight loss</a:t>
            </a:r>
            <a:endParaRPr lang="en-GB" sz="2200" smtClean="0">
              <a:ea typeface="Geneva" pitchFamily="127" charset="-128"/>
            </a:endParaRPr>
          </a:p>
          <a:p>
            <a:r>
              <a:rPr lang="en-GB" sz="2000" smtClean="0">
                <a:ea typeface="Geneva" pitchFamily="127" charset="-128"/>
              </a:rPr>
              <a:t>There are 5,173 blind and partially sighted people</a:t>
            </a:r>
          </a:p>
          <a:p>
            <a:r>
              <a:rPr lang="en-GB" sz="2000" smtClean="0">
                <a:ea typeface="Geneva" pitchFamily="127" charset="-128"/>
              </a:rPr>
              <a:t>Some areas in central and south Powys have some of the highest prevalence of sight loss across Wales and the UK.</a:t>
            </a:r>
          </a:p>
          <a:p>
            <a:r>
              <a:rPr lang="en-GB" sz="2000" smtClean="0">
                <a:ea typeface="Geneva" pitchFamily="127" charset="-128"/>
              </a:rPr>
              <a:t>Level of sight loss exceeds the UK average, with some areas amongst the highest 15 percent of UK postcodes in terms of sight loss per-head.</a:t>
            </a:r>
          </a:p>
          <a:p>
            <a:r>
              <a:rPr lang="en-GB" sz="2000" smtClean="0">
                <a:ea typeface="Geneva" pitchFamily="127" charset="-128"/>
              </a:rPr>
              <a:t>Powys is dominated by a rural demographic, with the vast majority of the county being classified as both “Rural Communities” in ACORN, combined with high overall average ages and total numbers aged over 75</a:t>
            </a:r>
          </a:p>
          <a:p>
            <a:endParaRPr lang="en-US" smtClean="0">
              <a:ea typeface="Geneva" pitchFamily="127"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0"/>
          </p:nvPr>
        </p:nvSpPr>
        <p:spPr>
          <a:noFill/>
        </p:spPr>
        <p:txBody>
          <a:bodyPr/>
          <a:lstStyle/>
          <a:p>
            <a:fld id="{0E5893CD-104B-4795-BB3E-824BEA6BD732}" type="slidenum">
              <a:rPr lang="en-GB" smtClean="0"/>
              <a:pPr/>
              <a:t>3</a:t>
            </a:fld>
            <a:endParaRPr lang="en-GB" smtClean="0"/>
          </a:p>
        </p:txBody>
      </p:sp>
      <p:sp>
        <p:nvSpPr>
          <p:cNvPr id="4099" name="Rectangle 2"/>
          <p:cNvSpPr>
            <a:spLocks noGrp="1" noChangeArrowheads="1"/>
          </p:cNvSpPr>
          <p:nvPr>
            <p:ph type="title"/>
          </p:nvPr>
        </p:nvSpPr>
        <p:spPr/>
        <p:txBody>
          <a:bodyPr/>
          <a:lstStyle/>
          <a:p>
            <a:r>
              <a:rPr lang="en-GB" dirty="0" smtClean="0">
                <a:ea typeface="Geneva" pitchFamily="127" charset="-128"/>
              </a:rPr>
              <a:t/>
            </a:r>
            <a:br>
              <a:rPr lang="en-GB" dirty="0" smtClean="0">
                <a:ea typeface="Geneva" pitchFamily="127" charset="-128"/>
              </a:rPr>
            </a:br>
            <a:r>
              <a:rPr lang="en-GB" dirty="0" smtClean="0">
                <a:ea typeface="Geneva" pitchFamily="127" charset="-128"/>
              </a:rPr>
              <a:t>T</a:t>
            </a:r>
            <a:r>
              <a:rPr lang="en-GB" sz="3000" dirty="0" smtClean="0">
                <a:ea typeface="Geneva" pitchFamily="127" charset="-128"/>
              </a:rPr>
              <a:t>he role of the Eye </a:t>
            </a:r>
            <a:r>
              <a:rPr lang="en-GB" sz="3000" dirty="0" smtClean="0">
                <a:ea typeface="Geneva" pitchFamily="127" charset="-128"/>
              </a:rPr>
              <a:t>Clinic Liaison Officer </a:t>
            </a:r>
            <a:endParaRPr lang="en-US" dirty="0" smtClean="0">
              <a:ea typeface="Geneva" pitchFamily="127" charset="-128"/>
            </a:endParaRPr>
          </a:p>
        </p:txBody>
      </p:sp>
      <p:sp>
        <p:nvSpPr>
          <p:cNvPr id="4100" name="Rectangle 3"/>
          <p:cNvSpPr>
            <a:spLocks noGrp="1" noChangeArrowheads="1"/>
          </p:cNvSpPr>
          <p:nvPr>
            <p:ph type="body" idx="1"/>
          </p:nvPr>
        </p:nvSpPr>
        <p:spPr>
          <a:xfrm>
            <a:off x="360363" y="1268413"/>
            <a:ext cx="8435975" cy="4217987"/>
          </a:xfrm>
        </p:spPr>
        <p:txBody>
          <a:bodyPr/>
          <a:lstStyle/>
          <a:p>
            <a:pPr>
              <a:defRPr/>
            </a:pPr>
            <a:r>
              <a:rPr lang="en-GB" sz="2300" dirty="0" smtClean="0"/>
              <a:t>ECLO service is currently provided in every Health Board apart from Powys.  </a:t>
            </a:r>
            <a:endParaRPr lang="en-GB" sz="2300" b="1" dirty="0" smtClean="0"/>
          </a:p>
          <a:p>
            <a:pPr>
              <a:defRPr/>
            </a:pPr>
            <a:r>
              <a:rPr lang="en-GB" sz="2300" dirty="0" smtClean="0"/>
              <a:t>Patients supported in the hospital eye clinic or via telephone if a face to face service is not possible. </a:t>
            </a:r>
            <a:endParaRPr lang="en-GB" sz="2300" b="1" dirty="0" smtClean="0"/>
          </a:p>
          <a:p>
            <a:pPr>
              <a:defRPr/>
            </a:pPr>
            <a:r>
              <a:rPr lang="en-GB" sz="2300" dirty="0" smtClean="0"/>
              <a:t>Emotional support, signposting and information</a:t>
            </a:r>
          </a:p>
          <a:p>
            <a:pPr>
              <a:defRPr/>
            </a:pPr>
            <a:r>
              <a:rPr lang="en-GB" sz="2300" dirty="0" smtClean="0"/>
              <a:t>Wherever possible the service is provided at the point of diagnosis and face to face.  </a:t>
            </a:r>
            <a:endParaRPr lang="en-GB" sz="2300" b="1" dirty="0" smtClean="0"/>
          </a:p>
          <a:p>
            <a:pPr>
              <a:defRPr/>
            </a:pPr>
            <a:r>
              <a:rPr lang="en-GB" sz="2300" dirty="0" smtClean="0"/>
              <a:t>Integral part of the Welsh Government Eye Care Pathway for Glaucoma and Age Related Macular Degeneration. </a:t>
            </a:r>
          </a:p>
          <a:p>
            <a:pPr>
              <a:defRPr/>
            </a:pPr>
            <a:r>
              <a:rPr lang="en-GB" sz="2300" dirty="0" smtClean="0"/>
              <a:t>Support the development and running of peer support groups</a:t>
            </a:r>
          </a:p>
          <a:p>
            <a:pPr>
              <a:buFontTx/>
              <a:buNone/>
              <a:defRPr/>
            </a:pPr>
            <a:endParaRPr lang="en-GB" dirty="0" smtClean="0"/>
          </a:p>
          <a:p>
            <a:pPr marL="0" indent="0">
              <a:buFontTx/>
              <a:buNone/>
              <a:defRPr/>
            </a:pPr>
            <a:endParaRPr lang="en-US" dirty="0" smtClean="0">
              <a:ea typeface="Geneva" pitchFamily="127"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000" smtClean="0">
                <a:ea typeface="Geneva" pitchFamily="127" charset="-128"/>
              </a:rPr>
              <a:t>What patients tell us</a:t>
            </a:r>
          </a:p>
        </p:txBody>
      </p:sp>
      <p:sp>
        <p:nvSpPr>
          <p:cNvPr id="5123" name="Content Placeholder 2"/>
          <p:cNvSpPr>
            <a:spLocks noGrp="1"/>
          </p:cNvSpPr>
          <p:nvPr>
            <p:ph idx="1"/>
          </p:nvPr>
        </p:nvSpPr>
        <p:spPr/>
        <p:txBody>
          <a:bodyPr/>
          <a:lstStyle/>
          <a:p>
            <a:r>
              <a:rPr lang="en-GB" sz="2600" smtClean="0">
                <a:ea typeface="Geneva" pitchFamily="127" charset="-128"/>
              </a:rPr>
              <a:t>95 per cent of patients more informed about the support services available to them </a:t>
            </a:r>
          </a:p>
          <a:p>
            <a:r>
              <a:rPr lang="en-GB" sz="2600" smtClean="0">
                <a:ea typeface="Geneva" pitchFamily="127" charset="-128"/>
              </a:rPr>
              <a:t>83 per cent reported reduced feelings of anxiety</a:t>
            </a:r>
          </a:p>
          <a:p>
            <a:r>
              <a:rPr lang="en-GB" sz="2600" smtClean="0">
                <a:ea typeface="Geneva" pitchFamily="127" charset="-128"/>
              </a:rPr>
              <a:t>86 per cent reported feeling better informed and more confident to seek the next stages of support independently. </a:t>
            </a:r>
          </a:p>
          <a:p>
            <a:r>
              <a:rPr lang="en-GB" sz="2600" smtClean="0">
                <a:ea typeface="Geneva" pitchFamily="127" charset="-128"/>
              </a:rPr>
              <a:t>In terms of self-care, over 60 per cent were more aware of their own role in managing and caring for their eye condition. </a:t>
            </a:r>
          </a:p>
          <a:p>
            <a:pPr>
              <a:buFontTx/>
              <a:buNone/>
            </a:pPr>
            <a:endParaRPr lang="en-GB" smtClean="0">
              <a:ea typeface="Geneva" pitchFamily="127" charset="-128"/>
            </a:endParaRPr>
          </a:p>
        </p:txBody>
      </p:sp>
      <p:sp>
        <p:nvSpPr>
          <p:cNvPr id="5124" name="Slide Number Placeholder 3"/>
          <p:cNvSpPr>
            <a:spLocks noGrp="1"/>
          </p:cNvSpPr>
          <p:nvPr>
            <p:ph type="sldNum" sz="quarter" idx="10"/>
          </p:nvPr>
        </p:nvSpPr>
        <p:spPr>
          <a:noFill/>
        </p:spPr>
        <p:txBody>
          <a:bodyPr/>
          <a:lstStyle/>
          <a:p>
            <a:fld id="{C390D72D-AA83-4085-8CC2-635ED505210E}" type="slidenum">
              <a:rPr lang="en-GB" smtClean="0"/>
              <a:pPr/>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3000" smtClean="0">
                <a:ea typeface="Geneva" pitchFamily="127" charset="-128"/>
              </a:rPr>
              <a:t>The impact of sight loss</a:t>
            </a:r>
          </a:p>
        </p:txBody>
      </p:sp>
      <p:sp>
        <p:nvSpPr>
          <p:cNvPr id="6147" name="Content Placeholder 2"/>
          <p:cNvSpPr>
            <a:spLocks noGrp="1"/>
          </p:cNvSpPr>
          <p:nvPr>
            <p:ph idx="1"/>
          </p:nvPr>
        </p:nvSpPr>
        <p:spPr/>
        <p:txBody>
          <a:bodyPr/>
          <a:lstStyle/>
          <a:p>
            <a:r>
              <a:rPr lang="en-GB" sz="2600" smtClean="0">
                <a:ea typeface="Geneva" pitchFamily="127" charset="-128"/>
              </a:rPr>
              <a:t>Older people with sight loss who live alone are three times more likely to experience depression</a:t>
            </a:r>
          </a:p>
          <a:p>
            <a:r>
              <a:rPr lang="en-GB" sz="2600" smtClean="0">
                <a:ea typeface="Geneva" pitchFamily="127" charset="-128"/>
              </a:rPr>
              <a:t>sight loss has also been identified as one of the top three causes of suicide in older people. </a:t>
            </a:r>
          </a:p>
          <a:p>
            <a:r>
              <a:rPr lang="en-GB" sz="2600" smtClean="0">
                <a:ea typeface="Geneva" pitchFamily="127" charset="-128"/>
              </a:rPr>
              <a:t>Older people with sight loss have 90 per cent higher odds of multiple falls</a:t>
            </a:r>
          </a:p>
          <a:p>
            <a:pPr>
              <a:buFontTx/>
              <a:buNone/>
            </a:pPr>
            <a:endParaRPr lang="en-GB" smtClean="0">
              <a:ea typeface="Geneva" pitchFamily="127" charset="-128"/>
            </a:endParaRPr>
          </a:p>
        </p:txBody>
      </p:sp>
      <p:sp>
        <p:nvSpPr>
          <p:cNvPr id="6148" name="Slide Number Placeholder 3"/>
          <p:cNvSpPr>
            <a:spLocks noGrp="1"/>
          </p:cNvSpPr>
          <p:nvPr>
            <p:ph type="sldNum" sz="quarter" idx="10"/>
          </p:nvPr>
        </p:nvSpPr>
        <p:spPr>
          <a:noFill/>
        </p:spPr>
        <p:txBody>
          <a:bodyPr/>
          <a:lstStyle/>
          <a:p>
            <a:fld id="{B15F0BEC-EC05-4A49-9FB7-992C2E0066DC}" type="slidenum">
              <a:rPr lang="en-GB" smtClean="0"/>
              <a:pPr/>
              <a:t>5</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z="3000" dirty="0" smtClean="0">
                <a:ea typeface="Geneva" pitchFamily="127" charset="-128"/>
              </a:rPr>
              <a:t>Social Return </a:t>
            </a:r>
            <a:r>
              <a:rPr lang="en-GB" sz="3000" smtClean="0">
                <a:ea typeface="Geneva" pitchFamily="127" charset="-128"/>
              </a:rPr>
              <a:t>on Investment</a:t>
            </a:r>
            <a:endParaRPr lang="en-GB" sz="3000" dirty="0" smtClean="0">
              <a:ea typeface="Geneva" pitchFamily="127" charset="-128"/>
            </a:endParaRPr>
          </a:p>
        </p:txBody>
      </p:sp>
      <p:sp>
        <p:nvSpPr>
          <p:cNvPr id="7171" name="Content Placeholder 2"/>
          <p:cNvSpPr>
            <a:spLocks noGrp="1"/>
          </p:cNvSpPr>
          <p:nvPr>
            <p:ph idx="1"/>
          </p:nvPr>
        </p:nvSpPr>
        <p:spPr/>
        <p:txBody>
          <a:bodyPr/>
          <a:lstStyle/>
          <a:p>
            <a:r>
              <a:rPr lang="en-GB" sz="2800" smtClean="0">
                <a:ea typeface="Geneva" pitchFamily="127" charset="-128"/>
              </a:rPr>
              <a:t>In an SROI Study of the ECLO service provided at Singleton Hospital in Swansea, there was a real financial return to health and social care of £10.57 for ever £1 invested </a:t>
            </a:r>
          </a:p>
          <a:p>
            <a:pPr>
              <a:buFontTx/>
              <a:buNone/>
            </a:pPr>
            <a:endParaRPr lang="en-GB" smtClean="0">
              <a:ea typeface="Geneva" pitchFamily="127" charset="-128"/>
            </a:endParaRPr>
          </a:p>
        </p:txBody>
      </p:sp>
      <p:sp>
        <p:nvSpPr>
          <p:cNvPr id="7172" name="Slide Number Placeholder 3"/>
          <p:cNvSpPr>
            <a:spLocks noGrp="1"/>
          </p:cNvSpPr>
          <p:nvPr>
            <p:ph type="sldNum" sz="quarter" idx="10"/>
          </p:nvPr>
        </p:nvSpPr>
        <p:spPr>
          <a:noFill/>
        </p:spPr>
        <p:txBody>
          <a:bodyPr/>
          <a:lstStyle/>
          <a:p>
            <a:fld id="{AB4C9F35-FCED-455E-9691-BF2D28325D76}" type="slidenum">
              <a:rPr lang="en-GB" smtClean="0"/>
              <a:pPr/>
              <a:t>6</a:t>
            </a:fld>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0"/>
          </p:nvPr>
        </p:nvSpPr>
        <p:spPr>
          <a:noFill/>
        </p:spPr>
        <p:txBody>
          <a:bodyPr/>
          <a:lstStyle/>
          <a:p>
            <a:fld id="{1D952008-7D28-4F09-96EA-124B6FA85641}" type="slidenum">
              <a:rPr lang="en-GB" smtClean="0"/>
              <a:pPr/>
              <a:t>7</a:t>
            </a:fld>
            <a:endParaRPr lang="en-GB" smtClean="0"/>
          </a:p>
        </p:txBody>
      </p:sp>
      <p:sp>
        <p:nvSpPr>
          <p:cNvPr id="8195" name="Rectangle 2"/>
          <p:cNvSpPr>
            <a:spLocks noGrp="1" noChangeArrowheads="1"/>
          </p:cNvSpPr>
          <p:nvPr>
            <p:ph type="title"/>
          </p:nvPr>
        </p:nvSpPr>
        <p:spPr/>
        <p:txBody>
          <a:bodyPr/>
          <a:lstStyle/>
          <a:p>
            <a:r>
              <a:rPr lang="en-US" sz="3000" smtClean="0">
                <a:ea typeface="Geneva" pitchFamily="127" charset="-128"/>
              </a:rPr>
              <a:t>Next Steps</a:t>
            </a:r>
          </a:p>
        </p:txBody>
      </p:sp>
      <p:sp>
        <p:nvSpPr>
          <p:cNvPr id="5124" name="Rectangle 3"/>
          <p:cNvSpPr>
            <a:spLocks noGrp="1" noChangeArrowheads="1"/>
          </p:cNvSpPr>
          <p:nvPr>
            <p:ph type="body" idx="1"/>
          </p:nvPr>
        </p:nvSpPr>
        <p:spPr/>
        <p:txBody>
          <a:bodyPr/>
          <a:lstStyle/>
          <a:p>
            <a:pPr>
              <a:defRPr/>
            </a:pPr>
            <a:r>
              <a:rPr lang="en-GB" sz="2600" dirty="0" smtClean="0"/>
              <a:t>Consulting partners</a:t>
            </a:r>
          </a:p>
          <a:p>
            <a:pPr>
              <a:defRPr/>
            </a:pPr>
            <a:r>
              <a:rPr lang="en-GB" sz="2600" dirty="0" smtClean="0"/>
              <a:t>Joint project sponsors Bob Hudson and Ceri Jackson</a:t>
            </a:r>
          </a:p>
          <a:p>
            <a:pPr>
              <a:defRPr/>
            </a:pPr>
            <a:r>
              <a:rPr lang="en-GB" sz="2600" dirty="0" smtClean="0"/>
              <a:t>Appoint 2 year pilot – recruitment in progress</a:t>
            </a:r>
          </a:p>
          <a:p>
            <a:pPr>
              <a:defRPr/>
            </a:pPr>
            <a:r>
              <a:rPr lang="en-GB" sz="2600" dirty="0" smtClean="0"/>
              <a:t>Finding patients </a:t>
            </a:r>
          </a:p>
          <a:p>
            <a:pPr>
              <a:defRPr/>
            </a:pPr>
            <a:r>
              <a:rPr lang="en-GB" sz="2600" dirty="0" smtClean="0"/>
              <a:t>Working with local partners and service providers</a:t>
            </a:r>
          </a:p>
          <a:p>
            <a:pPr>
              <a:defRPr/>
            </a:pPr>
            <a:r>
              <a:rPr lang="en-GB" sz="2600" dirty="0" smtClean="0"/>
              <a:t>Evaluation </a:t>
            </a:r>
          </a:p>
          <a:p>
            <a:pPr>
              <a:defRPr/>
            </a:pPr>
            <a:r>
              <a:rPr lang="en-GB" sz="2600" dirty="0" smtClean="0"/>
              <a:t>Initial focus on central Powys</a:t>
            </a:r>
          </a:p>
          <a:p>
            <a:pPr>
              <a:defRPr/>
            </a:pPr>
            <a:r>
              <a:rPr lang="en-GB" sz="2600" dirty="0" smtClean="0"/>
              <a:t>Steering Group</a:t>
            </a:r>
          </a:p>
          <a:p>
            <a:pPr marL="0" indent="0">
              <a:buFontTx/>
              <a:buNone/>
              <a:defRPr/>
            </a:pPr>
            <a:endParaRPr lang="en-US" dirty="0" smtClean="0">
              <a:ea typeface="Geneva" pitchFamily="127" charset="-128"/>
            </a:endParaRPr>
          </a:p>
        </p:txBody>
      </p:sp>
      <p:sp>
        <p:nvSpPr>
          <p:cNvPr id="8197" name="Text Box 8"/>
          <p:cNvSpPr txBox="1">
            <a:spLocks noChangeArrowheads="1"/>
          </p:cNvSpPr>
          <p:nvPr/>
        </p:nvSpPr>
        <p:spPr bwMode="auto">
          <a:xfrm>
            <a:off x="3600450" y="5876925"/>
            <a:ext cx="2843213" cy="647700"/>
          </a:xfrm>
          <a:prstGeom prst="rect">
            <a:avLst/>
          </a:prstGeom>
          <a:noFill/>
          <a:ln w="9525">
            <a:noFill/>
            <a:miter lim="800000"/>
            <a:headEnd/>
            <a:tailEnd/>
          </a:ln>
        </p:spPr>
        <p:txBody>
          <a:bodyPr/>
          <a:lstStyle/>
          <a:p>
            <a:r>
              <a:rPr lang="en-GB" sz="1400">
                <a:latin typeface="Arial" pitchFamily="34" charset="0"/>
              </a:rPr>
              <a:t>© RNIB Cymru</a:t>
            </a:r>
          </a:p>
          <a:p>
            <a:r>
              <a:rPr lang="en-GB" sz="1400">
                <a:latin typeface="Arial" pitchFamily="34" charset="0"/>
              </a:rPr>
              <a:t>Registered charity number / </a:t>
            </a:r>
          </a:p>
          <a:p>
            <a:r>
              <a:rPr lang="en-GB" sz="1400">
                <a:latin typeface="Arial" pitchFamily="34" charset="0"/>
              </a:rPr>
              <a:t>Rhif elusen gofrestredig 226227</a:t>
            </a:r>
            <a:endParaRPr lang="en-US" sz="1400">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0"/>
          </p:nvPr>
        </p:nvSpPr>
        <p:spPr>
          <a:noFill/>
        </p:spPr>
        <p:txBody>
          <a:bodyPr/>
          <a:lstStyle/>
          <a:p>
            <a:fld id="{C0F79B8D-93BF-47C5-B133-E143C892918D}" type="slidenum">
              <a:rPr lang="en-GB" smtClean="0"/>
              <a:pPr/>
              <a:t>8</a:t>
            </a:fld>
            <a:endParaRPr lang="en-GB" smtClean="0"/>
          </a:p>
        </p:txBody>
      </p:sp>
      <p:sp>
        <p:nvSpPr>
          <p:cNvPr id="9219" name="Rectangle 2"/>
          <p:cNvSpPr>
            <a:spLocks noGrp="1" noChangeArrowheads="1"/>
          </p:cNvSpPr>
          <p:nvPr>
            <p:ph type="title"/>
          </p:nvPr>
        </p:nvSpPr>
        <p:spPr>
          <a:xfrm>
            <a:off x="457200" y="228600"/>
            <a:ext cx="8359775" cy="896938"/>
          </a:xfrm>
        </p:spPr>
        <p:txBody>
          <a:bodyPr/>
          <a:lstStyle/>
          <a:p>
            <a:pPr algn="ctr"/>
            <a:r>
              <a:rPr lang="en-US" sz="4400" smtClean="0">
                <a:ea typeface="Geneva" pitchFamily="127" charset="-128"/>
              </a:rPr>
              <a:t>Thank you for listening</a:t>
            </a:r>
          </a:p>
        </p:txBody>
      </p:sp>
      <p:sp>
        <p:nvSpPr>
          <p:cNvPr id="9220" name="Rectangle 3"/>
          <p:cNvSpPr>
            <a:spLocks noGrp="1" noChangeArrowheads="1"/>
          </p:cNvSpPr>
          <p:nvPr>
            <p:ph type="body" idx="1"/>
          </p:nvPr>
        </p:nvSpPr>
        <p:spPr>
          <a:xfrm>
            <a:off x="395288" y="1557338"/>
            <a:ext cx="8435975" cy="3911600"/>
          </a:xfrm>
        </p:spPr>
        <p:txBody>
          <a:bodyPr/>
          <a:lstStyle/>
          <a:p>
            <a:pPr marL="0" indent="0">
              <a:buFontTx/>
              <a:buNone/>
            </a:pPr>
            <a:endParaRPr lang="en-US" sz="3200" dirty="0" smtClean="0">
              <a:ea typeface="Geneva" pitchFamily="127" charset="-128"/>
            </a:endParaRPr>
          </a:p>
          <a:p>
            <a:pPr marL="0" indent="0">
              <a:buFontTx/>
              <a:buNone/>
            </a:pPr>
            <a:r>
              <a:rPr lang="en-US" sz="3200" dirty="0" smtClean="0">
                <a:ea typeface="Geneva" pitchFamily="127" charset="-128"/>
              </a:rPr>
              <a:t>Ceri </a:t>
            </a:r>
            <a:r>
              <a:rPr lang="en-US" sz="3200" dirty="0" smtClean="0">
                <a:ea typeface="Geneva" pitchFamily="127" charset="-128"/>
              </a:rPr>
              <a:t>Jackson</a:t>
            </a:r>
            <a:endParaRPr lang="en-US" sz="3200" dirty="0" smtClean="0">
              <a:ea typeface="Geneva" pitchFamily="127" charset="-128"/>
            </a:endParaRPr>
          </a:p>
          <a:p>
            <a:pPr marL="0" indent="0">
              <a:buFontTx/>
              <a:buNone/>
            </a:pPr>
            <a:r>
              <a:rPr lang="en-US" sz="3200" dirty="0" smtClean="0">
                <a:ea typeface="Geneva" pitchFamily="127" charset="-128"/>
              </a:rPr>
              <a:t>Director of RNIB Cymru</a:t>
            </a:r>
          </a:p>
          <a:p>
            <a:pPr marL="0" indent="0">
              <a:buFontTx/>
              <a:buNone/>
            </a:pPr>
            <a:r>
              <a:rPr lang="en-US" sz="3200" dirty="0" smtClean="0">
                <a:ea typeface="Geneva" pitchFamily="127" charset="-128"/>
              </a:rPr>
              <a:t>Ceri.jackson@rnib.org.uk</a:t>
            </a:r>
          </a:p>
          <a:p>
            <a:pPr marL="0" indent="0">
              <a:buFontTx/>
              <a:buNone/>
            </a:pPr>
            <a:endParaRPr lang="en-US" dirty="0" smtClean="0">
              <a:ea typeface="Geneva" pitchFamily="127" charset="-128"/>
            </a:endParaRPr>
          </a:p>
        </p:txBody>
      </p:sp>
      <p:sp>
        <p:nvSpPr>
          <p:cNvPr id="9221" name="Text Box 8"/>
          <p:cNvSpPr txBox="1">
            <a:spLocks noChangeArrowheads="1"/>
          </p:cNvSpPr>
          <p:nvPr/>
        </p:nvSpPr>
        <p:spPr bwMode="auto">
          <a:xfrm>
            <a:off x="3600450" y="5876925"/>
            <a:ext cx="2843213" cy="647700"/>
          </a:xfrm>
          <a:prstGeom prst="rect">
            <a:avLst/>
          </a:prstGeom>
          <a:noFill/>
          <a:ln w="9525">
            <a:noFill/>
            <a:miter lim="800000"/>
            <a:headEnd/>
            <a:tailEnd/>
          </a:ln>
        </p:spPr>
        <p:txBody>
          <a:bodyPr/>
          <a:lstStyle/>
          <a:p>
            <a:r>
              <a:rPr lang="en-GB" sz="1400">
                <a:latin typeface="Arial" pitchFamily="34" charset="0"/>
              </a:rPr>
              <a:t>© RNIB Cymru</a:t>
            </a:r>
          </a:p>
          <a:p>
            <a:r>
              <a:rPr lang="en-GB" sz="1400">
                <a:latin typeface="Arial" pitchFamily="34" charset="0"/>
              </a:rPr>
              <a:t>Registered charity number / </a:t>
            </a:r>
          </a:p>
          <a:p>
            <a:r>
              <a:rPr lang="en-GB" sz="1400">
                <a:latin typeface="Arial" pitchFamily="34" charset="0"/>
              </a:rPr>
              <a:t>Rhif elusen gofrestredig 226227</a:t>
            </a:r>
            <a:endParaRPr lang="en-US" sz="1400">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NIB white new look">
  <a:themeElements>
    <a:clrScheme name="RNIB white new look 1">
      <a:dk1>
        <a:srgbClr val="000000"/>
      </a:dk1>
      <a:lt1>
        <a:srgbClr val="FFFFFF"/>
      </a:lt1>
      <a:dk2>
        <a:srgbClr val="006F76"/>
      </a:dk2>
      <a:lt2>
        <a:srgbClr val="808080"/>
      </a:lt2>
      <a:accent1>
        <a:srgbClr val="005B89"/>
      </a:accent1>
      <a:accent2>
        <a:srgbClr val="B50060"/>
      </a:accent2>
      <a:accent3>
        <a:srgbClr val="FFFFFF"/>
      </a:accent3>
      <a:accent4>
        <a:srgbClr val="000000"/>
      </a:accent4>
      <a:accent5>
        <a:srgbClr val="AAB5C4"/>
      </a:accent5>
      <a:accent6>
        <a:srgbClr val="A40056"/>
      </a:accent6>
      <a:hlink>
        <a:srgbClr val="357C2A"/>
      </a:hlink>
      <a:folHlink>
        <a:srgbClr val="8C0E1D"/>
      </a:folHlink>
    </a:clrScheme>
    <a:fontScheme name="RNIB white new loo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RNIB white new loo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NIB white new loo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NIB white new loo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NIB white new loo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NIB white new loo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NIB white new loo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NIB white new loo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NIB white new loo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NIB white new loo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NIB white new loo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NIB white new loo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NIB white new loo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RNIB white new loo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66"/>
        </a:hlink>
        <a:folHlink>
          <a:srgbClr val="99CC00"/>
        </a:folHlink>
      </a:clrScheme>
      <a:clrMap bg1="lt1" tx1="dk1" bg2="lt2" tx2="dk2" accent1="accent1" accent2="accent2" accent3="accent3" accent4="accent4" accent5="accent5" accent6="accent6" hlink="hlink" folHlink="folHlink"/>
    </a:extraClrScheme>
    <a:extraClrScheme>
      <a:clrScheme name="RNIB white new look 1">
        <a:dk1>
          <a:srgbClr val="000000"/>
        </a:dk1>
        <a:lt1>
          <a:srgbClr val="FFFFFF"/>
        </a:lt1>
        <a:dk2>
          <a:srgbClr val="006F76"/>
        </a:dk2>
        <a:lt2>
          <a:srgbClr val="808080"/>
        </a:lt2>
        <a:accent1>
          <a:srgbClr val="005B89"/>
        </a:accent1>
        <a:accent2>
          <a:srgbClr val="B50060"/>
        </a:accent2>
        <a:accent3>
          <a:srgbClr val="FFFFFF"/>
        </a:accent3>
        <a:accent4>
          <a:srgbClr val="000000"/>
        </a:accent4>
        <a:accent5>
          <a:srgbClr val="AAB5C4"/>
        </a:accent5>
        <a:accent6>
          <a:srgbClr val="A40056"/>
        </a:accent6>
        <a:hlink>
          <a:srgbClr val="357C2A"/>
        </a:hlink>
        <a:folHlink>
          <a:srgbClr val="8C0E1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6F76"/>
    </a:dk2>
    <a:lt2>
      <a:srgbClr val="D53F20"/>
    </a:lt2>
    <a:accent1>
      <a:srgbClr val="005B89"/>
    </a:accent1>
    <a:accent2>
      <a:srgbClr val="B50060"/>
    </a:accent2>
    <a:accent3>
      <a:srgbClr val="FFFFFF"/>
    </a:accent3>
    <a:accent4>
      <a:srgbClr val="000000"/>
    </a:accent4>
    <a:accent5>
      <a:srgbClr val="AAB5C4"/>
    </a:accent5>
    <a:accent6>
      <a:srgbClr val="A40056"/>
    </a:accent6>
    <a:hlink>
      <a:srgbClr val="357C2A"/>
    </a:hlink>
    <a:folHlink>
      <a:srgbClr val="8C0E1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RNIBDocument" ma:contentTypeID="0x0101009BD51002BFC4054AA799CC36E538DB8F00997D1984F0AE9A49BFCC8AE918EAC5A7" ma:contentTypeVersion="22" ma:contentTypeDescription="RNIB Base Document content type" ma:contentTypeScope="" ma:versionID="60c2243e1f59dadecf91caea45c380f0">
  <xsd:schema xmlns:xsd="http://www.w3.org/2001/XMLSchema" xmlns:p="http://schemas.microsoft.com/office/2006/metadata/properties" xmlns:ns1="http://schemas.microsoft.com/sharepoint/v3" xmlns:ns2="d83a765a-8ed5-40bf-9d4b-31d5eb76c3d0" xmlns:ns4="49605ca1-ba2a-4154-96e4-6b240adfbd8d" targetNamespace="http://schemas.microsoft.com/office/2006/metadata/properties" ma:root="true" ma:fieldsID="6b37b8f5025ba68aa4abc1bb741bf11a" ns1:_="" ns2:_="" ns4:_="">
    <xsd:import namespace="http://schemas.microsoft.com/sharepoint/v3"/>
    <xsd:import namespace="d83a765a-8ed5-40bf-9d4b-31d5eb76c3d0"/>
    <xsd:import namespace="49605ca1-ba2a-4154-96e4-6b240adfbd8d"/>
    <xsd:element name="properties">
      <xsd:complexType>
        <xsd:sequence>
          <xsd:element name="documentManagement">
            <xsd:complexType>
              <xsd:all>
                <xsd:element ref="ns2:DocumentShortDescription"/>
                <xsd:element ref="ns2:DocumentDescription"/>
                <xsd:element ref="ns2:ContentCoordinator" minOccurs="0"/>
                <xsd:element ref="ns1:PublishingStartDate" minOccurs="0"/>
                <xsd:element ref="ns1:PublishingExpirationDate" minOccurs="0"/>
                <xsd:element ref="ns4:_dlc_Exempt" minOccurs="0"/>
                <xsd:element ref="ns4:_NotificationExecutionDate" minOccurs="0"/>
                <xsd:element ref="ns4:_NotificationEmailHasBeenSent" minOccurs="0"/>
                <xsd:element ref="ns4:_dlc_ExpireDateSaved" minOccurs="0"/>
                <xsd:element ref="ns4:_dlc_Expire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7" nillable="true" ma:displayName="Scheduling Start Date" ma:description="" ma:internalName="PublishingStartDate">
      <xsd:simpleType>
        <xsd:restriction base="dms:Unknown"/>
      </xsd:simpleType>
    </xsd:element>
    <xsd:element name="PublishingExpirationDate" ma:index="8" nillable="true" ma:displayName="Scheduling End Date" ma:description="" ma:internalName="PublishingExpirationDate">
      <xsd:simpleType>
        <xsd:restriction base="dms:Unknown"/>
      </xsd:simpleType>
    </xsd:element>
  </xsd:schema>
  <xsd:schema xmlns:xsd="http://www.w3.org/2001/XMLSchema" xmlns:dms="http://schemas.microsoft.com/office/2006/documentManagement/types" targetNamespace="d83a765a-8ed5-40bf-9d4b-31d5eb76c3d0" elementFormDefault="qualified">
    <xsd:import namespace="http://schemas.microsoft.com/office/2006/documentManagement/types"/>
    <xsd:element name="DocumentShortDescription" ma:index="2" ma:displayName="Document Short Description" ma:description="Short description used where a succinct version is required." ma:internalName="DocumentShortDescription" ma:readOnly="false">
      <xsd:simpleType>
        <xsd:restriction base="dms:Note"/>
      </xsd:simpleType>
    </xsd:element>
    <xsd:element name="DocumentDescription" ma:index="3" ma:displayName="Document Description" ma:description="Description used to describe the content of the document." ma:internalName="DocumentDescription" ma:readOnly="false">
      <xsd:simpleType>
        <xsd:restriction base="dms:Note"/>
      </xsd:simpleType>
    </xsd:element>
    <xsd:element name="ContentCoordinator" ma:index="6" nillable="true" ma:displayName="Content Coordinator" ma:description="The content coordinator." ma:internalName="ContentCoordinat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49605ca1-ba2a-4154-96e4-6b240adfbd8d" elementFormDefault="qualified">
    <xsd:import namespace="http://schemas.microsoft.com/office/2006/documentManagement/types"/>
    <xsd:element name="_dlc_Exempt" ma:index="18" nillable="true" ma:displayName="Exempt from Policy" ma:description="" ma:hidden="true" ma:internalName="_dlc_Exempt" ma:readOnly="true">
      <xsd:simpleType>
        <xsd:restriction base="dms:Unknown"/>
      </xsd:simpleType>
    </xsd:element>
    <xsd:element name="_NotificationExecutionDate" ma:index="19" nillable="true" ma:displayName="Notification Date" ma:format="DateOnly" ma:hidden="true" ma:internalName="_NotificationExecutionDate" ma:readOnly="false">
      <xsd:simpleType>
        <xsd:restriction base="dms:DateTime"/>
      </xsd:simpleType>
    </xsd:element>
    <xsd:element name="_NotificationEmailHasBeenSent" ma:index="20" nillable="true" ma:displayName="Has notification email been sent yet?" ma:hidden="true" ma:internalName="_NotificationEmailHasBeenSent" ma:readOnly="false">
      <xsd:simpleType>
        <xsd:restriction base="dms:Boolean"/>
      </xsd:simpleType>
    </xsd:element>
    <xsd:element name="_dlc_ExpireDateSaved" ma:index="21" nillable="true" ma:displayName="Original Expiration Date" ma:description="" ma:hidden="true" ma:internalName="_dlc_ExpireDateSaved" ma:readOnly="true">
      <xsd:simpleType>
        <xsd:restriction base="dms:DateTime"/>
      </xsd:simpleType>
    </xsd:element>
    <xsd:element name="_dlc_ExpireDate" ma:index="22" nillable="true" ma:displayName="Expiration Date" ma:description=""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5" ma:displayName="Author"/>
        <xsd:element ref="dcterms:created" minOccurs="0" maxOccurs="1"/>
        <xsd:element ref="dc:identifier" minOccurs="0" maxOccurs="1"/>
        <xsd:element name="contentType" minOccurs="0" maxOccurs="1" type="xsd:string" ma:index="14" ma:displayName="Content Type"/>
        <xsd:element ref="dc:title" maxOccurs="1" ma:index="1" ma:displayName="Title"/>
        <xsd:element ref="dc:subject" minOccurs="0" maxOccurs="1"/>
        <xsd:element ref="dc:description" minOccurs="0" maxOccurs="1"/>
        <xsd:element name="keywords" maxOccurs="1" ma:index="4" ma:displayName="Keywords">
          <xsd:simpleType>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RNIBDocument</p:Name>
  <p:Description/>
  <p:Statement/>
  <p:PolicyItems>
    <p:PolicyItem featureId="NotificationPolicy">
      <p:Name>Notification Policy by Content and Code</p:Name>
      <p:Description>A policy which will send email notifications to the item author when an item is due to expire. All of the settings can be configured, including the notification date (formula), the email template and many other settings.</p:Description>
      <p:CustomData>
        <data>
          <RedirectEmailAddress>kelly.harrison@rnib.org.uk</RedirectEmailAddress>
          <AlwaysRedirectEmail>False</AlwaysRedirectEmail>
          <RedirectWhenNoUser>True</RedirectWhenNoUser>
          <EmailUserField>Author</EmailUserField>
          <EmailBody>&lt;div&gt;&lt;span&gt;The item {ITEM_TITLE} in the web site &lt;a href="{WEB_SITE_URL}"&gt;{WEB_SITE_TITLE}&lt;/a&gt; is about to expire, and will be deleted. Please check the content of this item. &lt;a href="{ITEM_URL}"&gt;Click here to view the item properties&lt;/a&gt;&lt;/span&gt;&lt;/div&gt;</EmailBody>
          <SubjectPrefix>Notification Email</SubjectPrefix>
          <SubjectSuffix>The item will be deleted</SubjectSuffix>
          <NotificationFormula>
            <period>years</period>
            <number>1</number>
            <property>Modified</property>
            <operator>+</operator>
          </NotificationFormula>
        </data>
      </p:CustomData>
    </p:PolicyItem>
    <p:PolicyItem featureId="Microsoft.Office.RecordsManagement.PolicyFeatures.Expiration">
      <p:Name>Expiration</p:Name>
      <p:Description>Automatic scheduling of content for processing, and expiry of content that has reached its due date.</p:Description>
      <p:CustomData>
        <data>
          <formula id="Microsoft.Office.RecordsManagement.PolicyFeatures.Expiration.Formula.BuiltIn">
            <number>2</number>
            <property>Modified</property>
            <period>years</period>
          </formula>
          <action type="action" id="Microsoft.Office.RecordsManagement.PolicyFeatures.Expiration.Action.MoveToRecycleBin"/>
        </data>
      </p:CustomData>
    </p:PolicyItem>
  </p:PolicyItems>
</p:Policy>
</file>

<file path=customXml/item4.xml><?xml version="1.0" encoding="utf-8"?>
<?mso-contentType ?>
<spe:Receivers xmlns:spe="http://schemas.microsoft.com/sharepoint/events">
  <Receiver>
    <Name/>
    <Type>10001</Type>
    <SequenceNumber>10000</SequenceNumber>
    <Assembly>ContentandCode.NotificationPolicy, Version=1.0.0.0, Culture=neutral, PublicKeyToken=880f5fb9e63b994d</Assembly>
    <Class>ContentandCode.NotificationPolicy.EventHandlers.NotificationDateEventHandler</Class>
    <Data/>
    <Filter/>
  </Receiver>
  <Receiver>
    <Name/>
    <Type>10002</Type>
    <SequenceNumber>10000</SequenceNumber>
    <Assembly>ContentandCode.NotificationPolicy, Version=1.0.0.0, Culture=neutral, PublicKeyToken=880f5fb9e63b994d</Assembly>
    <Class>ContentandCode.NotificationPolicy.EventHandlers.NotificationDateEventHandler</Class>
    <Data/>
    <Filter/>
  </Receiver>
  <Receiver>
    <Name/>
    <Type>2</Type>
    <SequenceNumber>10000</SequenceNumber>
    <Assembly>ContentandCode.NotificationPolicy, Version=1.0.0.0, Culture=neutral, PublicKeyToken=880f5fb9e63b994d</Assembly>
    <Class>ContentandCode.NotificationPolicy.EventHandlers.NotificationDateEventHandler</Class>
    <Data/>
    <Filter/>
  </Receiver>
  <Receiver>
    <Name>Microsoft.Office.RecordsManagement.PolicyFeatures.ExpirationEventReceiver</Name>
    <Type>10001</Type>
    <SequenceNumber>101</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10002</Type>
    <SequenceNumber>102</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10004</Type>
    <SequenceNumber>103</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10006</Type>
    <SequenceNumber>104</SequenceNumber>
    <Assembly>Microsoft.Office.Policy, Version=12.0.0.0, Culture=neutral, PublicKeyToken=71e9bce111e9429c</Assembly>
    <Class>Microsoft.Office.RecordsManagement.Internal.UpdateExpireDate</Class>
    <Data/>
    <Filter/>
  </Receiver>
</spe:Receivers>
</file>

<file path=customXml/item5.xml><?xml version="1.0" encoding="utf-8"?>
<LongProperties xmlns="http://schemas.microsoft.com/office/2006/metadata/longProperties"/>
</file>

<file path=customXml/item6.xml><?xml version="1.0" encoding="utf-8"?>
<p:properties xmlns:p="http://schemas.microsoft.com/office/2006/metadata/properties" xmlns:xsi="http://www.w3.org/2001/XMLSchema-instance">
  <documentManagement>
    <DocumentDescription xmlns="d83a765a-8ed5-40bf-9d4b-31d5eb76c3d0"/>
    <ContentCoordinator xmlns="d83a765a-8ed5-40bf-9d4b-31d5eb76c3d0">
      <UserInfo xmlns="d83a765a-8ed5-40bf-9d4b-31d5eb76c3d0">
        <DisplayName xmlns="d83a765a-8ed5-40bf-9d4b-31d5eb76c3d0"/>
        <AccountId xmlns="d83a765a-8ed5-40bf-9d4b-31d5eb76c3d0" xsi:nil="true"/>
        <AccountType xmlns="d83a765a-8ed5-40bf-9d4b-31d5eb76c3d0"/>
      </UserInfo>
    </ContentCoordinator>
    <_NotificationExecutionDate xmlns="49605ca1-ba2a-4154-96e4-6b240adfbd8d" xsi:nil="true"/>
    <PublishingExpirationDate xmlns="http://schemas.microsoft.com/sharepoint/v3" xsi:nil="true"/>
    <DocumentShortDescription xmlns="d83a765a-8ed5-40bf-9d4b-31d5eb76c3d0"/>
    <PublishingStartDate xmlns="http://schemas.microsoft.com/sharepoint/v3" xsi:nil="true"/>
    <_NotificationEmailHasBeenSent xmlns="49605ca1-ba2a-4154-96e4-6b240adfbd8d" xsi:nil="true"/>
  </documentManagement>
</p:properties>
</file>

<file path=customXml/itemProps1.xml><?xml version="1.0" encoding="utf-8"?>
<ds:datastoreItem xmlns:ds="http://schemas.openxmlformats.org/officeDocument/2006/customXml" ds:itemID="{A4A6E935-7CFA-42F0-A431-1D30AE0B83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3a765a-8ed5-40bf-9d4b-31d5eb76c3d0"/>
    <ds:schemaRef ds:uri="49605ca1-ba2a-4154-96e4-6b240adfbd8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85BB9AA-4A2A-4F57-AE15-B4E5F1814BDC}">
  <ds:schemaRefs>
    <ds:schemaRef ds:uri="http://schemas.microsoft.com/sharepoint/v3/contenttype/forms"/>
  </ds:schemaRefs>
</ds:datastoreItem>
</file>

<file path=customXml/itemProps3.xml><?xml version="1.0" encoding="utf-8"?>
<ds:datastoreItem xmlns:ds="http://schemas.openxmlformats.org/officeDocument/2006/customXml" ds:itemID="{8ED3C6BD-D48E-4655-BBD9-1052FF7939EB}">
  <ds:schemaRefs>
    <ds:schemaRef ds:uri="office.server.policy"/>
  </ds:schemaRefs>
</ds:datastoreItem>
</file>

<file path=customXml/itemProps4.xml><?xml version="1.0" encoding="utf-8"?>
<ds:datastoreItem xmlns:ds="http://schemas.openxmlformats.org/officeDocument/2006/customXml" ds:itemID="{A11D91E4-39CE-451D-9B32-C77435C373C0}">
  <ds:schemaRefs>
    <ds:schemaRef ds:uri="http://schemas.microsoft.com/sharepoint/events"/>
  </ds:schemaRefs>
</ds:datastoreItem>
</file>

<file path=customXml/itemProps5.xml><?xml version="1.0" encoding="utf-8"?>
<ds:datastoreItem xmlns:ds="http://schemas.openxmlformats.org/officeDocument/2006/customXml" ds:itemID="{05670BF0-66F9-4BA8-BA99-8A09EBC9D4C4}">
  <ds:schemaRefs>
    <ds:schemaRef ds:uri="http://schemas.microsoft.com/office/2006/metadata/longProperties"/>
  </ds:schemaRefs>
</ds:datastoreItem>
</file>

<file path=customXml/itemProps6.xml><?xml version="1.0" encoding="utf-8"?>
<ds:datastoreItem xmlns:ds="http://schemas.openxmlformats.org/officeDocument/2006/customXml" ds:itemID="{1FC679AD-F8C5-42C7-8954-C200F10C0992}">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2004:Templates:Presentations:Designs:Blank Presentation</Template>
  <TotalTime>2698</TotalTime>
  <Words>438</Words>
  <Application>Microsoft Office PowerPoint</Application>
  <PresentationFormat>On-screen Show (4:3)</PresentationFormat>
  <Paragraphs>53</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Times</vt:lpstr>
      <vt:lpstr>Geneva</vt:lpstr>
      <vt:lpstr>Arial</vt:lpstr>
      <vt:lpstr>Times New Roman</vt:lpstr>
      <vt:lpstr>RNIB white new look</vt:lpstr>
      <vt:lpstr>Powys Eye Care Support Service  Ceri Jackson Director RNIB Cymru</vt:lpstr>
      <vt:lpstr>Powys demographic – sight loss</vt:lpstr>
      <vt:lpstr> The role of the Eye Clinic Liaison Officer </vt:lpstr>
      <vt:lpstr>What patients tell us</vt:lpstr>
      <vt:lpstr>The impact of sight loss</vt:lpstr>
      <vt:lpstr>Social Return on Investment</vt:lpstr>
      <vt:lpstr>Next Steps</vt:lpstr>
      <vt:lpstr>Thank you for listening</vt:lpstr>
    </vt:vector>
  </TitlesOfParts>
  <Company>RNIB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RNIB bilingual brand template</dc:title>
  <dc:creator>RNIB</dc:creator>
  <cp:keywords>RNIB bilingual brand template</cp:keywords>
  <cp:lastModifiedBy>cjackson</cp:lastModifiedBy>
  <cp:revision>182</cp:revision>
  <cp:lastPrinted>2011-05-17T13:45:09Z</cp:lastPrinted>
  <dcterms:created xsi:type="dcterms:W3CDTF">2009-08-17T14:54:06Z</dcterms:created>
  <dcterms:modified xsi:type="dcterms:W3CDTF">2014-09-17T11:09:24Z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ContentCoordinator">
    <vt:lpwstr>Griffin, Steve</vt:lpwstr>
  </property>
  <property fmtid="{D5CDD505-2E9C-101B-9397-08002B2CF9AE}" pid="3" name="_dlc_ExpireDate">
    <vt:lpwstr>2016-08-12T15:58:48Z</vt:lpwstr>
  </property>
  <property fmtid="{D5CDD505-2E9C-101B-9397-08002B2CF9AE}" pid="4" name="Subject">
    <vt:lpwstr/>
  </property>
  <property fmtid="{D5CDD505-2E9C-101B-9397-08002B2CF9AE}" pid="5" name="Keywords">
    <vt:lpwstr>Powerpoint, presentation, template_x000d_
</vt:lpwstr>
  </property>
  <property fmtid="{D5CDD505-2E9C-101B-9397-08002B2CF9AE}" pid="6" name="_Author">
    <vt:lpwstr>RNIB</vt:lpwstr>
  </property>
  <property fmtid="{D5CDD505-2E9C-101B-9397-08002B2CF9AE}" pid="7" name="_Category">
    <vt:lpwstr/>
  </property>
  <property fmtid="{D5CDD505-2E9C-101B-9397-08002B2CF9AE}" pid="8" name="Slides">
    <vt:lpwstr>3</vt:lpwstr>
  </property>
  <property fmtid="{D5CDD505-2E9C-101B-9397-08002B2CF9AE}" pid="9" name="Categories">
    <vt:lpwstr/>
  </property>
  <property fmtid="{D5CDD505-2E9C-101B-9397-08002B2CF9AE}" pid="10" name="Approval Level">
    <vt:lpwstr/>
  </property>
  <property fmtid="{D5CDD505-2E9C-101B-9397-08002B2CF9AE}" pid="11" name="_Comments">
    <vt:lpwstr/>
  </property>
  <property fmtid="{D5CDD505-2E9C-101B-9397-08002B2CF9AE}" pid="12" name="Assigned To">
    <vt:lpwstr/>
  </property>
</Properties>
</file>