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18"/>
  </p:notesMasterIdLst>
  <p:sldIdLst>
    <p:sldId id="256" r:id="rId2"/>
    <p:sldId id="257" r:id="rId3"/>
    <p:sldId id="281" r:id="rId4"/>
    <p:sldId id="259" r:id="rId5"/>
    <p:sldId id="262" r:id="rId6"/>
    <p:sldId id="261" r:id="rId7"/>
    <p:sldId id="278" r:id="rId8"/>
    <p:sldId id="282" r:id="rId9"/>
    <p:sldId id="283" r:id="rId10"/>
    <p:sldId id="279" r:id="rId11"/>
    <p:sldId id="275" r:id="rId12"/>
    <p:sldId id="263" r:id="rId13"/>
    <p:sldId id="266" r:id="rId14"/>
    <p:sldId id="280" r:id="rId15"/>
    <p:sldId id="274" r:id="rId16"/>
    <p:sldId id="28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71" autoAdjust="0"/>
  </p:normalViewPr>
  <p:slideViewPr>
    <p:cSldViewPr>
      <p:cViewPr>
        <p:scale>
          <a:sx n="76" d="100"/>
          <a:sy n="76" d="100"/>
        </p:scale>
        <p:origin x="-984" y="-678"/>
      </p:cViewPr>
      <p:guideLst>
        <p:guide orient="horz" pos="2160"/>
        <p:guide pos="2880"/>
      </p:guideLst>
    </p:cSldViewPr>
  </p:slideViewPr>
  <p:outlineViewPr>
    <p:cViewPr>
      <p:scale>
        <a:sx n="33" d="100"/>
        <a:sy n="33" d="100"/>
      </p:scale>
      <p:origin x="0" y="94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4F58C0-C979-40B8-8FF2-97AE64F0C4B9}" type="datetimeFigureOut">
              <a:rPr lang="en-GB" smtClean="0"/>
              <a:t>15/09/2015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3B8856-D06F-4FD4-B381-64E9DEF14AD4}" type="slidenum">
              <a:rPr lang="en-GB" smtClean="0"/>
              <a:t>‹#›</a:t>
            </a:fld>
            <a:endParaRPr lang="en-GB" dirty="0"/>
          </a:p>
        </p:txBody>
      </p:sp>
    </p:spTree>
    <p:extLst>
      <p:ext uri="{BB962C8B-B14F-4D97-AF65-F5344CB8AC3E}">
        <p14:creationId xmlns:p14="http://schemas.microsoft.com/office/powerpoint/2010/main" val="3931779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a:t>
            </a:r>
            <a:r>
              <a:rPr lang="en-GB" baseline="0" dirty="0" smtClean="0"/>
              <a:t> life or death examples, not related to jobs or money or bills but enrich life, part of everyday living, fill our days, give us pleasure</a:t>
            </a:r>
          </a:p>
          <a:p>
            <a:r>
              <a:rPr lang="en-GB" baseline="0" dirty="0" smtClean="0"/>
              <a:t>How would you feel if you couldn’t do these things? How would you manage?</a:t>
            </a:r>
          </a:p>
          <a:p>
            <a:r>
              <a:rPr lang="en-GB" baseline="0" dirty="0" smtClean="0"/>
              <a:t>Vision loss affects all areas of a person’s life – easy to forget the stuff that we all take for granted but all impacts in some form or other</a:t>
            </a:r>
            <a:endParaRPr lang="en-GB" dirty="0"/>
          </a:p>
        </p:txBody>
      </p:sp>
      <p:sp>
        <p:nvSpPr>
          <p:cNvPr id="4" name="Slide Number Placeholder 3"/>
          <p:cNvSpPr>
            <a:spLocks noGrp="1"/>
          </p:cNvSpPr>
          <p:nvPr>
            <p:ph type="sldNum" sz="quarter" idx="10"/>
          </p:nvPr>
        </p:nvSpPr>
        <p:spPr/>
        <p:txBody>
          <a:bodyPr/>
          <a:lstStyle/>
          <a:p>
            <a:fld id="{DD3B8856-D06F-4FD4-B381-64E9DEF14AD4}" type="slidenum">
              <a:rPr lang="en-GB" smtClean="0"/>
              <a:t>3</a:t>
            </a:fld>
            <a:endParaRPr lang="en-GB" dirty="0"/>
          </a:p>
        </p:txBody>
      </p:sp>
    </p:spTree>
    <p:extLst>
      <p:ext uri="{BB962C8B-B14F-4D97-AF65-F5344CB8AC3E}">
        <p14:creationId xmlns:p14="http://schemas.microsoft.com/office/powerpoint/2010/main" val="2462843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A80629C-5908-440C-8FC1-1EEF25B86D74}" type="slidenum">
              <a:rPr lang="en-GB" smtClean="0"/>
              <a:pPr/>
              <a:t>13</a:t>
            </a:fld>
            <a:endParaRPr lang="en-GB" dirty="0"/>
          </a:p>
        </p:txBody>
      </p:sp>
    </p:spTree>
    <p:extLst>
      <p:ext uri="{BB962C8B-B14F-4D97-AF65-F5344CB8AC3E}">
        <p14:creationId xmlns:p14="http://schemas.microsoft.com/office/powerpoint/2010/main" val="207997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Lighting  - even / adequate throughout house esp. halls, stairs, kitchen and bathroom</a:t>
            </a:r>
          </a:p>
          <a:p>
            <a:r>
              <a:rPr lang="en-GB" dirty="0" smtClean="0"/>
              <a:t>Glare – lampshades, vertical blinds</a:t>
            </a:r>
          </a:p>
          <a:p>
            <a:r>
              <a:rPr lang="en-GB" dirty="0" smtClean="0"/>
              <a:t>Contrast – bright colours, highlighting edges of outdoor steps, contrasting handrails</a:t>
            </a:r>
          </a:p>
          <a:p>
            <a:r>
              <a:rPr lang="en-GB" dirty="0" smtClean="0"/>
              <a:t>Ensure pathways are clutter free</a:t>
            </a:r>
          </a:p>
          <a:p>
            <a:r>
              <a:rPr lang="en-GB" dirty="0" smtClean="0"/>
              <a:t>Advice</a:t>
            </a:r>
            <a:r>
              <a:rPr lang="en-GB" baseline="0" dirty="0" smtClean="0"/>
              <a:t> / info – specs, </a:t>
            </a:r>
            <a:r>
              <a:rPr lang="en-GB" baseline="0" dirty="0" err="1" smtClean="0"/>
              <a:t>optoms</a:t>
            </a:r>
            <a:r>
              <a:rPr lang="en-GB" baseline="0" dirty="0" smtClean="0"/>
              <a:t>, </a:t>
            </a:r>
            <a:r>
              <a:rPr lang="en-GB" baseline="0" dirty="0" err="1" smtClean="0"/>
              <a:t>lva’s</a:t>
            </a:r>
            <a:endParaRPr lang="en-GB" baseline="0" dirty="0" smtClean="0"/>
          </a:p>
          <a:p>
            <a:r>
              <a:rPr lang="en-GB" baseline="0" dirty="0" smtClean="0"/>
              <a:t>Bridgend – active/based role with </a:t>
            </a:r>
            <a:r>
              <a:rPr lang="en-GB" baseline="0" dirty="0" err="1" smtClean="0"/>
              <a:t>Reablement</a:t>
            </a:r>
            <a:r>
              <a:rPr lang="en-GB" baseline="0" dirty="0" smtClean="0"/>
              <a:t> Teams, ABMU Awareness Training includes Sensory Loss, early and joint interventions, preventative working</a:t>
            </a:r>
            <a:endParaRPr lang="en-GB" dirty="0" smtClean="0"/>
          </a:p>
          <a:p>
            <a:endParaRPr lang="en-GB" dirty="0"/>
          </a:p>
        </p:txBody>
      </p:sp>
      <p:sp>
        <p:nvSpPr>
          <p:cNvPr id="4" name="Slide Number Placeholder 3"/>
          <p:cNvSpPr>
            <a:spLocks noGrp="1"/>
          </p:cNvSpPr>
          <p:nvPr>
            <p:ph type="sldNum" sz="quarter" idx="10"/>
          </p:nvPr>
        </p:nvSpPr>
        <p:spPr/>
        <p:txBody>
          <a:bodyPr/>
          <a:lstStyle/>
          <a:p>
            <a:fld id="{DD3B8856-D06F-4FD4-B381-64E9DEF14AD4}" type="slidenum">
              <a:rPr lang="en-GB" smtClean="0"/>
              <a:t>14</a:t>
            </a:fld>
            <a:endParaRPr lang="en-GB" dirty="0"/>
          </a:p>
        </p:txBody>
      </p:sp>
    </p:spTree>
    <p:extLst>
      <p:ext uri="{BB962C8B-B14F-4D97-AF65-F5344CB8AC3E}">
        <p14:creationId xmlns:p14="http://schemas.microsoft.com/office/powerpoint/2010/main" val="4011630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personal practice shows that early intervention makes for more effective rehabilitation. These are all messages in the new Act.</a:t>
            </a:r>
            <a:r>
              <a:rPr lang="en-GB" baseline="0" dirty="0" smtClean="0"/>
              <a:t> Y</a:t>
            </a:r>
            <a:r>
              <a:rPr lang="en-GB" dirty="0" smtClean="0"/>
              <a:t>es vision loss is debilitating and affects all areas of a person’s life ( think</a:t>
            </a:r>
            <a:r>
              <a:rPr lang="en-GB" baseline="0" dirty="0" smtClean="0"/>
              <a:t> about the first exercise about favourite things</a:t>
            </a:r>
            <a:r>
              <a:rPr lang="en-GB" dirty="0" smtClean="0"/>
              <a:t>) but hopefully have also shown that rehabilitation does have positive results</a:t>
            </a:r>
          </a:p>
          <a:p>
            <a:pPr marL="171450" indent="-171450">
              <a:buFontTx/>
              <a:buChar char="-"/>
            </a:pPr>
            <a:r>
              <a:rPr lang="en-GB" dirty="0" smtClean="0"/>
              <a:t>Again</a:t>
            </a:r>
            <a:r>
              <a:rPr lang="en-GB" baseline="0" dirty="0" smtClean="0"/>
              <a:t> related to the new Act working together with other professionals – not in silo’s, pharmacy technician, physios, OTs.  </a:t>
            </a:r>
            <a:endParaRPr lang="en-GB" dirty="0" smtClean="0"/>
          </a:p>
          <a:p>
            <a:pPr marL="171450" indent="-171450">
              <a:buFontTx/>
              <a:buChar char="-"/>
            </a:pPr>
            <a:r>
              <a:rPr lang="en-GB" dirty="0" smtClean="0"/>
              <a:t>The</a:t>
            </a:r>
            <a:r>
              <a:rPr lang="en-GB" baseline="0" dirty="0" smtClean="0"/>
              <a:t> pictures show it all!</a:t>
            </a:r>
          </a:p>
          <a:p>
            <a:pPr marL="171450" indent="-171450">
              <a:buFontTx/>
              <a:buChar char="-"/>
            </a:pPr>
            <a:r>
              <a:rPr lang="en-GB" baseline="0" dirty="0" smtClean="0"/>
              <a:t>More info about your local area – if no Rehab Service available should be querying with the local managers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DD3B8856-D06F-4FD4-B381-64E9DEF14AD4}" type="slidenum">
              <a:rPr lang="en-GB" smtClean="0"/>
              <a:t>15</a:t>
            </a:fld>
            <a:endParaRPr lang="en-GB" dirty="0"/>
          </a:p>
        </p:txBody>
      </p:sp>
    </p:spTree>
    <p:extLst>
      <p:ext uri="{BB962C8B-B14F-4D97-AF65-F5344CB8AC3E}">
        <p14:creationId xmlns:p14="http://schemas.microsoft.com/office/powerpoint/2010/main" val="3324686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smtClean="0"/>
              <a:t>Physical Illness is one of the main causes of depression…visual impairment is a physical illness (although not</a:t>
            </a:r>
            <a:r>
              <a:rPr lang="en-GB" baseline="0" dirty="0" smtClean="0"/>
              <a:t> always</a:t>
            </a:r>
            <a:r>
              <a:rPr lang="en-GB" dirty="0" smtClean="0"/>
              <a:t> perceived as so by the service user or by services or</a:t>
            </a:r>
            <a:r>
              <a:rPr lang="en-GB" baseline="0" dirty="0" smtClean="0"/>
              <a:t> by the general public</a:t>
            </a:r>
            <a:r>
              <a:rPr lang="en-GB" dirty="0" smtClean="0"/>
              <a:t>…can’t see vision loss, whereas can see the wheelchair or the walking sticks)</a:t>
            </a:r>
          </a:p>
          <a:p>
            <a:pPr marL="0" indent="0">
              <a:buNone/>
            </a:pPr>
            <a:r>
              <a:rPr lang="en-GB" dirty="0" smtClean="0"/>
              <a:t>(Dr Daniel Smith Wales and West Vision Conference 2009)</a:t>
            </a:r>
          </a:p>
          <a:p>
            <a:pPr marL="0" indent="0">
              <a:buNone/>
            </a:pPr>
            <a:r>
              <a:rPr lang="en-GB" dirty="0" smtClean="0"/>
              <a:t>Studies</a:t>
            </a:r>
            <a:r>
              <a:rPr lang="en-GB" baseline="0" dirty="0" smtClean="0"/>
              <a:t> have shown that p</a:t>
            </a:r>
            <a:r>
              <a:rPr lang="en-GB" dirty="0" smtClean="0"/>
              <a:t>eople with visual impairment 33% more likely to be affected by depression (Evans et al 2007, Brody et al 2001, Rovner et al 2002)</a:t>
            </a:r>
          </a:p>
          <a:p>
            <a:endParaRPr lang="en-GB" dirty="0"/>
          </a:p>
        </p:txBody>
      </p:sp>
      <p:sp>
        <p:nvSpPr>
          <p:cNvPr id="4" name="Slide Number Placeholder 3"/>
          <p:cNvSpPr>
            <a:spLocks noGrp="1"/>
          </p:cNvSpPr>
          <p:nvPr>
            <p:ph type="sldNum" sz="quarter" idx="10"/>
          </p:nvPr>
        </p:nvSpPr>
        <p:spPr/>
        <p:txBody>
          <a:bodyPr/>
          <a:lstStyle/>
          <a:p>
            <a:fld id="{BA80629C-5908-440C-8FC1-1EEF25B86D74}"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48615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Diversity of Role – bump </a:t>
            </a:r>
            <a:r>
              <a:rPr lang="en-GB" dirty="0" err="1" smtClean="0"/>
              <a:t>ons</a:t>
            </a:r>
            <a:r>
              <a:rPr lang="en-GB" dirty="0" smtClean="0"/>
              <a:t> to Trekker Breeze (voice activated GPS system) to Contact Sessions with a visually impaired</a:t>
            </a:r>
            <a:r>
              <a:rPr lang="en-GB" baseline="0" dirty="0" smtClean="0"/>
              <a:t> new mum</a:t>
            </a:r>
            <a:endParaRPr lang="en-GB" dirty="0"/>
          </a:p>
        </p:txBody>
      </p:sp>
      <p:sp>
        <p:nvSpPr>
          <p:cNvPr id="4" name="Slide Number Placeholder 3"/>
          <p:cNvSpPr>
            <a:spLocks noGrp="1"/>
          </p:cNvSpPr>
          <p:nvPr>
            <p:ph type="sldNum" sz="quarter" idx="10"/>
          </p:nvPr>
        </p:nvSpPr>
        <p:spPr/>
        <p:txBody>
          <a:bodyPr/>
          <a:lstStyle/>
          <a:p>
            <a:fld id="{DD3B8856-D06F-4FD4-B381-64E9DEF14AD4}" type="slidenum">
              <a:rPr lang="en-GB" smtClean="0"/>
              <a:t>6</a:t>
            </a:fld>
            <a:endParaRPr lang="en-GB" dirty="0"/>
          </a:p>
        </p:txBody>
      </p:sp>
    </p:spTree>
    <p:extLst>
      <p:ext uri="{BB962C8B-B14F-4D97-AF65-F5344CB8AC3E}">
        <p14:creationId xmlns:p14="http://schemas.microsoft.com/office/powerpoint/2010/main" val="159744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Diversity of caseload / interventions / requests</a:t>
            </a:r>
          </a:p>
          <a:p>
            <a:endParaRPr lang="en-GB" dirty="0" smtClean="0"/>
          </a:p>
          <a:p>
            <a:pPr marL="228600" indent="-228600">
              <a:buAutoNum type="arabicPeriod"/>
            </a:pPr>
            <a:r>
              <a:rPr lang="en-GB" dirty="0" smtClean="0"/>
              <a:t>Weekly sessions</a:t>
            </a:r>
            <a:r>
              <a:rPr lang="en-GB" baseline="0" dirty="0" smtClean="0"/>
              <a:t> over a 6 month period– planning – booking sighted assistance at train station, cash desk at station, taxi journey, handling money, contingency planning – what if she doesn’t get off at the correct stop.   </a:t>
            </a:r>
          </a:p>
          <a:p>
            <a:pPr marL="228600" indent="-228600">
              <a:buAutoNum type="arabicPeriod"/>
            </a:pPr>
            <a:r>
              <a:rPr lang="en-GB" dirty="0" smtClean="0"/>
              <a:t>Client purchased</a:t>
            </a:r>
            <a:r>
              <a:rPr lang="en-GB" baseline="0" dirty="0" smtClean="0"/>
              <a:t> 5 more daylight bulbs and had them installed throughout house.  </a:t>
            </a:r>
            <a:endParaRPr lang="en-GB" dirty="0"/>
          </a:p>
        </p:txBody>
      </p:sp>
      <p:sp>
        <p:nvSpPr>
          <p:cNvPr id="4" name="Slide Number Placeholder 3"/>
          <p:cNvSpPr>
            <a:spLocks noGrp="1"/>
          </p:cNvSpPr>
          <p:nvPr>
            <p:ph type="sldNum" sz="quarter" idx="10"/>
          </p:nvPr>
        </p:nvSpPr>
        <p:spPr/>
        <p:txBody>
          <a:bodyPr/>
          <a:lstStyle/>
          <a:p>
            <a:fld id="{DD3B8856-D06F-4FD4-B381-64E9DEF14AD4}" type="slidenum">
              <a:rPr lang="en-GB" smtClean="0"/>
              <a:t>7</a:t>
            </a:fld>
            <a:endParaRPr lang="en-GB" dirty="0"/>
          </a:p>
        </p:txBody>
      </p:sp>
    </p:spTree>
    <p:extLst>
      <p:ext uri="{BB962C8B-B14F-4D97-AF65-F5344CB8AC3E}">
        <p14:creationId xmlns:p14="http://schemas.microsoft.com/office/powerpoint/2010/main" val="2607202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Michael worked as</a:t>
            </a:r>
            <a:r>
              <a:rPr lang="en-GB" dirty="0" smtClean="0"/>
              <a:t> a music teacher,</a:t>
            </a:r>
            <a:r>
              <a:rPr lang="en-GB" baseline="0" dirty="0" smtClean="0"/>
              <a:t> now</a:t>
            </a:r>
            <a:r>
              <a:rPr lang="en-GB" dirty="0" smtClean="0"/>
              <a:t> main</a:t>
            </a:r>
            <a:r>
              <a:rPr lang="en-GB" baseline="0" dirty="0" smtClean="0"/>
              <a:t> carer for his wife.  Is registered blind due to glaucoma (previous trabeculectomy and cataract removal).  Total loss of visual fields. Acuities R 6/18  L 6/24  tog 6/18</a:t>
            </a:r>
          </a:p>
          <a:p>
            <a:r>
              <a:rPr lang="en-GB" baseline="0" dirty="0" smtClean="0"/>
              <a:t>Was first visited by ROVI to complete Blind registration.    </a:t>
            </a:r>
          </a:p>
          <a:p>
            <a:r>
              <a:rPr lang="en-GB" baseline="0" dirty="0" smtClean="0"/>
              <a:t>ROVI prioritised mobility training as he needed to get out to walk the dog safely – couldn’t see steps, kerbs.</a:t>
            </a:r>
          </a:p>
          <a:p>
            <a:r>
              <a:rPr lang="en-GB" baseline="0" dirty="0" smtClean="0"/>
              <a:t>Then did 4 cooking sessions to build confidence, last one was baking scones.  The enjoyment he got from cooking was so evident and he was so proud of baking scones. </a:t>
            </a:r>
          </a:p>
          <a:p>
            <a:r>
              <a:rPr lang="en-GB" baseline="0" dirty="0" smtClean="0"/>
              <a:t>Good example of tactile marking – notice the dials on cooker!       </a:t>
            </a:r>
            <a:endParaRPr lang="en-GB" dirty="0"/>
          </a:p>
        </p:txBody>
      </p:sp>
      <p:sp>
        <p:nvSpPr>
          <p:cNvPr id="4" name="Slide Number Placeholder 3"/>
          <p:cNvSpPr>
            <a:spLocks noGrp="1"/>
          </p:cNvSpPr>
          <p:nvPr>
            <p:ph type="sldNum" sz="quarter" idx="10"/>
          </p:nvPr>
        </p:nvSpPr>
        <p:spPr/>
        <p:txBody>
          <a:bodyPr/>
          <a:lstStyle/>
          <a:p>
            <a:fld id="{DD3B8856-D06F-4FD4-B381-64E9DEF14AD4}" type="slidenum">
              <a:rPr lang="en-GB" smtClean="0"/>
              <a:t>8</a:t>
            </a:fld>
            <a:endParaRPr lang="en-GB" dirty="0"/>
          </a:p>
        </p:txBody>
      </p:sp>
    </p:spTree>
    <p:extLst>
      <p:ext uri="{BB962C8B-B14F-4D97-AF65-F5344CB8AC3E}">
        <p14:creationId xmlns:p14="http://schemas.microsoft.com/office/powerpoint/2010/main" val="697356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Recent IT session focussing on using </a:t>
            </a:r>
            <a:r>
              <a:rPr lang="en-GB" baseline="0" dirty="0" err="1" smtClean="0"/>
              <a:t>ipads</a:t>
            </a:r>
            <a:r>
              <a:rPr lang="en-GB" baseline="0" dirty="0" smtClean="0"/>
              <a:t> and </a:t>
            </a:r>
            <a:r>
              <a:rPr lang="en-GB" baseline="0" dirty="0" err="1" smtClean="0"/>
              <a:t>iphones</a:t>
            </a:r>
            <a:r>
              <a:rPr lang="en-GB" baseline="0" dirty="0" smtClean="0"/>
              <a:t>.</a:t>
            </a:r>
          </a:p>
        </p:txBody>
      </p:sp>
      <p:sp>
        <p:nvSpPr>
          <p:cNvPr id="4" name="Slide Number Placeholder 3"/>
          <p:cNvSpPr>
            <a:spLocks noGrp="1"/>
          </p:cNvSpPr>
          <p:nvPr>
            <p:ph type="sldNum" sz="quarter" idx="10"/>
          </p:nvPr>
        </p:nvSpPr>
        <p:spPr/>
        <p:txBody>
          <a:bodyPr/>
          <a:lstStyle/>
          <a:p>
            <a:fld id="{DD3B8856-D06F-4FD4-B381-64E9DEF14AD4}" type="slidenum">
              <a:rPr lang="en-GB" smtClean="0"/>
              <a:t>9</a:t>
            </a:fld>
            <a:endParaRPr lang="en-GB" dirty="0"/>
          </a:p>
        </p:txBody>
      </p:sp>
    </p:spTree>
    <p:extLst>
      <p:ext uri="{BB962C8B-B14F-4D97-AF65-F5344CB8AC3E}">
        <p14:creationId xmlns:p14="http://schemas.microsoft.com/office/powerpoint/2010/main" val="750296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Perfect summary of the Rehabilitation Role </a:t>
            </a:r>
            <a:endParaRPr lang="en-GB" dirty="0"/>
          </a:p>
        </p:txBody>
      </p:sp>
      <p:sp>
        <p:nvSpPr>
          <p:cNvPr id="4" name="Slide Number Placeholder 3"/>
          <p:cNvSpPr>
            <a:spLocks noGrp="1"/>
          </p:cNvSpPr>
          <p:nvPr>
            <p:ph type="sldNum" sz="quarter" idx="10"/>
          </p:nvPr>
        </p:nvSpPr>
        <p:spPr/>
        <p:txBody>
          <a:bodyPr/>
          <a:lstStyle/>
          <a:p>
            <a:fld id="{DD3B8856-D06F-4FD4-B381-64E9DEF14AD4}" type="slidenum">
              <a:rPr lang="en-GB" smtClean="0"/>
              <a:t>10</a:t>
            </a:fld>
            <a:endParaRPr lang="en-GB" dirty="0"/>
          </a:p>
        </p:txBody>
      </p:sp>
    </p:spTree>
    <p:extLst>
      <p:ext uri="{BB962C8B-B14F-4D97-AF65-F5344CB8AC3E}">
        <p14:creationId xmlns:p14="http://schemas.microsoft.com/office/powerpoint/2010/main" val="2574207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…visual impairment added in 2013…</a:t>
            </a:r>
          </a:p>
          <a:p>
            <a:r>
              <a:rPr lang="en-GB" dirty="0" smtClean="0"/>
              <a:t>…cannot work in silos</a:t>
            </a:r>
            <a:r>
              <a:rPr lang="en-GB" baseline="0" dirty="0" smtClean="0"/>
              <a:t> anymore…</a:t>
            </a:r>
            <a:endParaRPr lang="en-GB" dirty="0"/>
          </a:p>
        </p:txBody>
      </p:sp>
      <p:sp>
        <p:nvSpPr>
          <p:cNvPr id="4" name="Slide Number Placeholder 3"/>
          <p:cNvSpPr>
            <a:spLocks noGrp="1"/>
          </p:cNvSpPr>
          <p:nvPr>
            <p:ph type="sldNum" sz="quarter" idx="10"/>
          </p:nvPr>
        </p:nvSpPr>
        <p:spPr/>
        <p:txBody>
          <a:bodyPr/>
          <a:lstStyle/>
          <a:p>
            <a:fld id="{DD3B8856-D06F-4FD4-B381-64E9DEF14AD4}" type="slidenum">
              <a:rPr lang="en-GB" smtClean="0"/>
              <a:t>11</a:t>
            </a:fld>
            <a:endParaRPr lang="en-GB" dirty="0"/>
          </a:p>
        </p:txBody>
      </p:sp>
    </p:spTree>
    <p:extLst>
      <p:ext uri="{BB962C8B-B14F-4D97-AF65-F5344CB8AC3E}">
        <p14:creationId xmlns:p14="http://schemas.microsoft.com/office/powerpoint/2010/main" val="2766949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smtClean="0"/>
              <a:t>Information</a:t>
            </a:r>
            <a:r>
              <a:rPr lang="en-GB" baseline="0" dirty="0" smtClean="0"/>
              <a:t> from Thomas Pocklington Trust / RNIB</a:t>
            </a:r>
          </a:p>
          <a:p>
            <a:pPr algn="l"/>
            <a:endParaRPr lang="en-GB" dirty="0"/>
          </a:p>
        </p:txBody>
      </p:sp>
      <p:sp>
        <p:nvSpPr>
          <p:cNvPr id="4" name="Slide Number Placeholder 3"/>
          <p:cNvSpPr>
            <a:spLocks noGrp="1"/>
          </p:cNvSpPr>
          <p:nvPr>
            <p:ph type="sldNum" sz="quarter" idx="10"/>
          </p:nvPr>
        </p:nvSpPr>
        <p:spPr/>
        <p:txBody>
          <a:bodyPr/>
          <a:lstStyle/>
          <a:p>
            <a:fld id="{BA80629C-5908-440C-8FC1-1EEF25B86D74}" type="slidenum">
              <a:rPr lang="en-GB" smtClean="0"/>
              <a:pPr/>
              <a:t>12</a:t>
            </a:fld>
            <a:endParaRPr lang="en-GB" dirty="0"/>
          </a:p>
        </p:txBody>
      </p:sp>
    </p:spTree>
    <p:extLst>
      <p:ext uri="{BB962C8B-B14F-4D97-AF65-F5344CB8AC3E}">
        <p14:creationId xmlns:p14="http://schemas.microsoft.com/office/powerpoint/2010/main" val="2760564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A162ECA-037E-4400-9416-A6C1CECB6BE8}" type="datetimeFigureOut">
              <a:rPr lang="en-GB" smtClean="0"/>
              <a:t>15/09/2015</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AE9268E-0AB8-4B84-9EF4-45C95FFE9327}"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162ECA-037E-4400-9416-A6C1CECB6BE8}" type="datetimeFigureOut">
              <a:rPr lang="en-GB" smtClean="0"/>
              <a:t>15/09/2015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2AE9268E-0AB8-4B84-9EF4-45C95FFE9327}"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162ECA-037E-4400-9416-A6C1CECB6BE8}" type="datetimeFigureOut">
              <a:rPr lang="en-GB" smtClean="0"/>
              <a:t>15/09/2015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2AE9268E-0AB8-4B84-9EF4-45C95FFE9327}"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A162ECA-037E-4400-9416-A6C1CECB6BE8}" type="datetimeFigureOut">
              <a:rPr lang="en-GB" smtClean="0"/>
              <a:t>15/09/2015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2AE9268E-0AB8-4B84-9EF4-45C95FFE9327}" type="slidenum">
              <a:rPr lang="en-GB" smtClean="0"/>
              <a:t>‹#›</a:t>
            </a:fld>
            <a:endParaRPr lang="en-GB"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A162ECA-037E-4400-9416-A6C1CECB6BE8}" type="datetimeFigureOut">
              <a:rPr lang="en-GB" smtClean="0"/>
              <a:t>15/09/2015</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2AE9268E-0AB8-4B84-9EF4-45C95FFE9327}" type="slidenum">
              <a:rPr lang="en-GB" smtClean="0"/>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A162ECA-037E-4400-9416-A6C1CECB6BE8}" type="datetimeFigureOut">
              <a:rPr lang="en-GB" smtClean="0"/>
              <a:t>15/09/2015</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2AE9268E-0AB8-4B84-9EF4-45C95FFE9327}" type="slidenum">
              <a:rPr lang="en-GB" smtClean="0"/>
              <a:t>‹#›</a:t>
            </a:fld>
            <a:endParaRPr lang="en-GB"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A162ECA-037E-4400-9416-A6C1CECB6BE8}" type="datetimeFigureOut">
              <a:rPr lang="en-GB" smtClean="0"/>
              <a:t>15/09/2015</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2AE9268E-0AB8-4B84-9EF4-45C95FFE9327}"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A162ECA-037E-4400-9416-A6C1CECB6BE8}" type="datetimeFigureOut">
              <a:rPr lang="en-GB" smtClean="0"/>
              <a:t>15/09/2015</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2AE9268E-0AB8-4B84-9EF4-45C95FFE9327}" type="slidenum">
              <a:rPr lang="en-GB" smtClean="0"/>
              <a:t>‹#›</a:t>
            </a:fld>
            <a:endParaRPr lang="en-GB"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A162ECA-037E-4400-9416-A6C1CECB6BE8}" type="datetimeFigureOut">
              <a:rPr lang="en-GB" smtClean="0"/>
              <a:t>15/09/2015</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2AE9268E-0AB8-4B84-9EF4-45C95FFE9327}" type="slidenum">
              <a:rPr lang="en-GB" smtClean="0"/>
              <a:t>‹#›</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A162ECA-037E-4400-9416-A6C1CECB6BE8}" type="datetimeFigureOut">
              <a:rPr lang="en-GB" smtClean="0"/>
              <a:t>15/09/2015</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2AE9268E-0AB8-4B84-9EF4-45C95FFE9327}"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A162ECA-037E-4400-9416-A6C1CECB6BE8}" type="datetimeFigureOut">
              <a:rPr lang="en-GB" smtClean="0"/>
              <a:t>15/09/2015</a:t>
            </a:fld>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AE9268E-0AB8-4B84-9EF4-45C95FFE9327}" type="slidenum">
              <a:rPr lang="en-GB" smtClean="0"/>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A162ECA-037E-4400-9416-A6C1CECB6BE8}" type="datetimeFigureOut">
              <a:rPr lang="en-GB" smtClean="0"/>
              <a:t>15/09/2015</a:t>
            </a:fld>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AE9268E-0AB8-4B84-9EF4-45C95FFE9327}"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GB" b="1" dirty="0" smtClean="0"/>
              <a:t>The Role of the Rehabilitation Officer Visual Impairment</a:t>
            </a:r>
            <a:br>
              <a:rPr lang="en-GB" b="1" dirty="0" smtClean="0"/>
            </a:br>
            <a:r>
              <a:rPr lang="en-GB" b="1" dirty="0" smtClean="0"/>
              <a:t>(ROVI)</a:t>
            </a:r>
            <a:endParaRPr lang="en-GB" b="1" dirty="0"/>
          </a:p>
        </p:txBody>
      </p:sp>
      <p:sp>
        <p:nvSpPr>
          <p:cNvPr id="3" name="Subtitle 2"/>
          <p:cNvSpPr>
            <a:spLocks noGrp="1"/>
          </p:cNvSpPr>
          <p:nvPr>
            <p:ph type="subTitle" idx="1"/>
          </p:nvPr>
        </p:nvSpPr>
        <p:spPr/>
        <p:txBody>
          <a:bodyPr>
            <a:normAutofit fontScale="92500" lnSpcReduction="20000"/>
          </a:bodyPr>
          <a:lstStyle/>
          <a:p>
            <a:pPr algn="l"/>
            <a:r>
              <a:rPr lang="en-GB" sz="2800" dirty="0" smtClean="0"/>
              <a:t>Kathryn Greenwood</a:t>
            </a:r>
          </a:p>
          <a:p>
            <a:pPr algn="l"/>
            <a:r>
              <a:rPr lang="en-GB" sz="2800" dirty="0" smtClean="0"/>
              <a:t>Senior Practitioner, Bridgend Community Independence and Wellbeing Team</a:t>
            </a:r>
            <a:endParaRPr lang="en-GB" sz="2800"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endParaRPr lang="en-GB" dirty="0"/>
          </a:p>
          <a:p>
            <a:r>
              <a:rPr lang="en-GB" dirty="0"/>
              <a:t>155. </a:t>
            </a:r>
            <a:r>
              <a:rPr lang="en-GB" dirty="0" smtClean="0"/>
              <a:t>Reablement </a:t>
            </a:r>
            <a:r>
              <a:rPr lang="en-GB" i="1" dirty="0" smtClean="0"/>
              <a:t>(Rehabilitation) </a:t>
            </a:r>
            <a:r>
              <a:rPr lang="en-GB" dirty="0" smtClean="0"/>
              <a:t>is </a:t>
            </a:r>
            <a:r>
              <a:rPr lang="en-GB" dirty="0"/>
              <a:t>about helping people to do things for themselves (in contrast to the traditional service models in which the carer does everything) to maximise their ability to live life as independently as possible.  It is an outcome-focused, personalised approach whereby the person using the service sets their own goals and is supported by a </a:t>
            </a:r>
            <a:r>
              <a:rPr lang="en-GB" dirty="0" smtClean="0"/>
              <a:t>reablement </a:t>
            </a:r>
            <a:r>
              <a:rPr lang="en-GB" i="1" dirty="0" smtClean="0"/>
              <a:t>(rehabilitation)</a:t>
            </a:r>
            <a:r>
              <a:rPr lang="en-GB" dirty="0" smtClean="0"/>
              <a:t> </a:t>
            </a:r>
            <a:r>
              <a:rPr lang="en-GB" dirty="0"/>
              <a:t>team to achieve them over a limited period.  It supports a person’s physical, social and emotional needs and aims to reduce or minimise the need for ongoing support after </a:t>
            </a:r>
            <a:r>
              <a:rPr lang="en-GB" dirty="0" smtClean="0"/>
              <a:t>reablement </a:t>
            </a:r>
            <a:r>
              <a:rPr lang="en-GB" i="1" dirty="0" smtClean="0"/>
              <a:t>(rehabilitation)</a:t>
            </a:r>
            <a:r>
              <a:rPr lang="en-GB" dirty="0" smtClean="0"/>
              <a:t>.  Reablement (</a:t>
            </a:r>
            <a:r>
              <a:rPr lang="en-GB" i="1" dirty="0" smtClean="0"/>
              <a:t>Rehabilitation)</a:t>
            </a:r>
            <a:r>
              <a:rPr lang="en-GB" dirty="0" smtClean="0"/>
              <a:t> </a:t>
            </a:r>
            <a:r>
              <a:rPr lang="en-GB" dirty="0"/>
              <a:t>seeks to improve the skills and resilience of an individual in their specific situation.  </a:t>
            </a:r>
          </a:p>
          <a:p>
            <a:endParaRPr lang="en-GB" dirty="0"/>
          </a:p>
        </p:txBody>
      </p:sp>
      <p:sp>
        <p:nvSpPr>
          <p:cNvPr id="2" name="Title 1"/>
          <p:cNvSpPr>
            <a:spLocks noGrp="1"/>
          </p:cNvSpPr>
          <p:nvPr>
            <p:ph type="title"/>
          </p:nvPr>
        </p:nvSpPr>
        <p:spPr/>
        <p:txBody>
          <a:bodyPr>
            <a:noAutofit/>
          </a:bodyPr>
          <a:lstStyle/>
          <a:p>
            <a:r>
              <a:rPr lang="en-GB" sz="3200" b="1" dirty="0" smtClean="0"/>
              <a:t>From</a:t>
            </a:r>
            <a:r>
              <a:rPr lang="en-GB" sz="3200" b="1" dirty="0"/>
              <a:t>: Part 2 Code of Practice on </a:t>
            </a:r>
            <a:r>
              <a:rPr lang="en-GB" sz="3200" b="1" dirty="0" smtClean="0"/>
              <a:t>General Functions, Social Services and Wellbeing (Wales) Act 2014</a:t>
            </a:r>
            <a:endParaRPr lang="en-GB" sz="3200" b="1" dirty="0"/>
          </a:p>
        </p:txBody>
      </p:sp>
    </p:spTree>
    <p:extLst>
      <p:ext uri="{BB962C8B-B14F-4D97-AF65-F5344CB8AC3E}">
        <p14:creationId xmlns:p14="http://schemas.microsoft.com/office/powerpoint/2010/main" val="40877456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a:t>In March 2002, the National Collaborating Centre for Nursing and Supportive Care (NCC-NSC) was commissioned by NICE to develop clinical </a:t>
            </a:r>
            <a:r>
              <a:rPr lang="en-GB" dirty="0" smtClean="0"/>
              <a:t>guidelines </a:t>
            </a:r>
            <a:r>
              <a:rPr lang="en-GB" dirty="0"/>
              <a:t>on the assessment and prevention of falls in older people for use in the NHS in England and Wales. </a:t>
            </a:r>
            <a:endParaRPr lang="en-GB" dirty="0" smtClean="0"/>
          </a:p>
          <a:p>
            <a:r>
              <a:rPr lang="en-GB" dirty="0"/>
              <a:t>NICE clinical guideline 161 Falls: Assessment and prevention of falls in older people</a:t>
            </a:r>
          </a:p>
          <a:p>
            <a:endParaRPr lang="en-GB" dirty="0"/>
          </a:p>
          <a:p>
            <a:endParaRPr lang="en-GB" dirty="0"/>
          </a:p>
          <a:p>
            <a:pPr marL="0" indent="0">
              <a:buNone/>
            </a:pPr>
            <a:endParaRPr lang="en-GB" dirty="0" smtClean="0"/>
          </a:p>
          <a:p>
            <a:pPr marL="0" indent="0">
              <a:buNone/>
            </a:pPr>
            <a:endParaRPr lang="en-GB" dirty="0" smtClean="0"/>
          </a:p>
          <a:p>
            <a:endParaRPr lang="en-GB" dirty="0" smtClean="0"/>
          </a:p>
        </p:txBody>
      </p:sp>
      <p:sp>
        <p:nvSpPr>
          <p:cNvPr id="2" name="Title 1"/>
          <p:cNvSpPr>
            <a:spLocks noGrp="1"/>
          </p:cNvSpPr>
          <p:nvPr>
            <p:ph type="title"/>
          </p:nvPr>
        </p:nvSpPr>
        <p:spPr/>
        <p:txBody>
          <a:bodyPr>
            <a:normAutofit fontScale="90000"/>
          </a:bodyPr>
          <a:lstStyle/>
          <a:p>
            <a:r>
              <a:rPr lang="en-GB" b="1" dirty="0" smtClean="0"/>
              <a:t>An Example of The Bigger Picture: Falls Prevention</a:t>
            </a:r>
            <a:endParaRPr lang="en-GB" b="1" dirty="0"/>
          </a:p>
        </p:txBody>
      </p:sp>
    </p:spTree>
    <p:extLst>
      <p:ext uri="{BB962C8B-B14F-4D97-AF65-F5344CB8AC3E}">
        <p14:creationId xmlns:p14="http://schemas.microsoft.com/office/powerpoint/2010/main" val="14444397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Vision is key to co-ordinate and plan movement and keep gait, balance and stability</a:t>
            </a:r>
          </a:p>
          <a:p>
            <a:endParaRPr lang="en-GB" dirty="0"/>
          </a:p>
          <a:p>
            <a:pPr marL="0" indent="0">
              <a:buNone/>
            </a:pPr>
            <a:r>
              <a:rPr lang="en-GB" dirty="0" smtClean="0"/>
              <a:t> </a:t>
            </a:r>
          </a:p>
          <a:p>
            <a:r>
              <a:rPr lang="en-GB" dirty="0" smtClean="0"/>
              <a:t>40-50% of people with sight loss limit their activities due to fear of falling </a:t>
            </a:r>
          </a:p>
          <a:p>
            <a:pPr marL="0" indent="0">
              <a:buNone/>
            </a:pPr>
            <a:r>
              <a:rPr lang="en-GB" sz="2000" dirty="0"/>
              <a:t> </a:t>
            </a:r>
            <a:r>
              <a:rPr lang="en-GB" sz="2000" dirty="0" smtClean="0"/>
              <a:t>     (Buckley et al 2005, 2010 / Wang 2002 / Davis &amp; Davis 2009)</a:t>
            </a:r>
          </a:p>
          <a:p>
            <a:endParaRPr lang="en-GB" sz="2000" dirty="0"/>
          </a:p>
          <a:p>
            <a:endParaRPr lang="en-GB" dirty="0"/>
          </a:p>
        </p:txBody>
      </p:sp>
      <p:sp>
        <p:nvSpPr>
          <p:cNvPr id="2" name="Title 1"/>
          <p:cNvSpPr>
            <a:spLocks noGrp="1"/>
          </p:cNvSpPr>
          <p:nvPr>
            <p:ph type="title"/>
          </p:nvPr>
        </p:nvSpPr>
        <p:spPr>
          <a:xfrm>
            <a:off x="467544" y="260648"/>
            <a:ext cx="8229600" cy="1143000"/>
          </a:xfrm>
        </p:spPr>
        <p:txBody>
          <a:bodyPr>
            <a:normAutofit fontScale="90000"/>
          </a:bodyPr>
          <a:lstStyle/>
          <a:p>
            <a:r>
              <a:rPr lang="en-GB" b="1" dirty="0" smtClean="0"/>
              <a:t>Why </a:t>
            </a:r>
            <a:r>
              <a:rPr lang="en-GB" dirty="0" smtClean="0"/>
              <a:t>ROVIs are involved in</a:t>
            </a:r>
            <a:r>
              <a:rPr lang="en-GB" b="1" dirty="0" smtClean="0"/>
              <a:t> Falls Prevention?</a:t>
            </a:r>
            <a:endParaRPr lang="en-GB" b="1" dirty="0"/>
          </a:p>
        </p:txBody>
      </p:sp>
    </p:spTree>
    <p:extLst>
      <p:ext uri="{BB962C8B-B14F-4D97-AF65-F5344CB8AC3E}">
        <p14:creationId xmlns:p14="http://schemas.microsoft.com/office/powerpoint/2010/main" val="1201066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GB" dirty="0" smtClean="0"/>
              <a:t>Person with sight loss is 90% more likely to have multiple falls than someone without sight loss</a:t>
            </a:r>
          </a:p>
          <a:p>
            <a:endParaRPr lang="en-GB" dirty="0" smtClean="0"/>
          </a:p>
          <a:p>
            <a:r>
              <a:rPr lang="en-GB" dirty="0" smtClean="0"/>
              <a:t>Older people with sight loss are twice as likely to get an injury from falls and twice as likely to get hip fracture</a:t>
            </a:r>
          </a:p>
          <a:p>
            <a:pPr marL="0" lvl="0" indent="0">
              <a:buClr>
                <a:srgbClr val="2DA2BF"/>
              </a:buClr>
              <a:buNone/>
            </a:pPr>
            <a:r>
              <a:rPr lang="en-GB" sz="2100" dirty="0" smtClean="0">
                <a:solidFill>
                  <a:prstClr val="black"/>
                </a:solidFill>
              </a:rPr>
              <a:t>     (</a:t>
            </a:r>
            <a:r>
              <a:rPr lang="en-GB" sz="2100" dirty="0" err="1">
                <a:solidFill>
                  <a:prstClr val="black"/>
                </a:solidFill>
              </a:rPr>
              <a:t>Legood,Scuffham</a:t>
            </a:r>
            <a:r>
              <a:rPr lang="en-GB" sz="2100" dirty="0">
                <a:solidFill>
                  <a:prstClr val="black"/>
                </a:solidFill>
              </a:rPr>
              <a:t> &amp; Cryer 2002)</a:t>
            </a:r>
          </a:p>
          <a:p>
            <a:endParaRPr lang="en-GB" dirty="0" smtClean="0"/>
          </a:p>
          <a:p>
            <a:pPr marL="109728" indent="0">
              <a:buNone/>
            </a:pPr>
            <a:r>
              <a:rPr lang="en-GB" dirty="0" smtClean="0"/>
              <a:t>   RNIB </a:t>
            </a:r>
            <a:r>
              <a:rPr lang="en-GB" dirty="0"/>
              <a:t>estimate that:</a:t>
            </a:r>
          </a:p>
          <a:p>
            <a:r>
              <a:rPr lang="en-GB" dirty="0" smtClean="0"/>
              <a:t>the </a:t>
            </a:r>
            <a:r>
              <a:rPr lang="en-GB" dirty="0"/>
              <a:t>cost to the NHS of falls associated with visual impairment is at least £25.1 million per annum.</a:t>
            </a:r>
          </a:p>
          <a:p>
            <a:endParaRPr lang="en-GB" dirty="0" smtClean="0"/>
          </a:p>
          <a:p>
            <a:pPr marL="0" indent="0">
              <a:buNone/>
            </a:pPr>
            <a:r>
              <a:rPr lang="en-GB" sz="2000" dirty="0"/>
              <a:t> </a:t>
            </a:r>
            <a:r>
              <a:rPr lang="en-GB" sz="2000" dirty="0" smtClean="0"/>
              <a:t>                                              </a:t>
            </a:r>
          </a:p>
          <a:p>
            <a:pPr marL="0" indent="0">
              <a:buNone/>
            </a:pPr>
            <a:endParaRPr lang="en-GB" dirty="0"/>
          </a:p>
        </p:txBody>
      </p:sp>
      <p:sp>
        <p:nvSpPr>
          <p:cNvPr id="2" name="Title 1"/>
          <p:cNvSpPr>
            <a:spLocks noGrp="1"/>
          </p:cNvSpPr>
          <p:nvPr>
            <p:ph type="title"/>
          </p:nvPr>
        </p:nvSpPr>
        <p:spPr/>
        <p:txBody>
          <a:bodyPr/>
          <a:lstStyle/>
          <a:p>
            <a:r>
              <a:rPr lang="en-GB" dirty="0" smtClean="0"/>
              <a:t> </a:t>
            </a:r>
            <a:endParaRPr lang="en-GB" dirty="0"/>
          </a:p>
        </p:txBody>
      </p:sp>
    </p:spTree>
    <p:extLst>
      <p:ext uri="{BB962C8B-B14F-4D97-AF65-F5344CB8AC3E}">
        <p14:creationId xmlns:p14="http://schemas.microsoft.com/office/powerpoint/2010/main" val="224952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buNone/>
            </a:pPr>
            <a:endParaRPr lang="en-GB" u="sng" dirty="0" smtClean="0"/>
          </a:p>
          <a:p>
            <a:r>
              <a:rPr lang="en-GB" dirty="0" smtClean="0"/>
              <a:t>Practical interventions</a:t>
            </a:r>
          </a:p>
          <a:p>
            <a:r>
              <a:rPr lang="en-GB" dirty="0" smtClean="0"/>
              <a:t>Advice and information</a:t>
            </a:r>
          </a:p>
          <a:p>
            <a:r>
              <a:rPr lang="en-GB" dirty="0" smtClean="0"/>
              <a:t>Bridgend</a:t>
            </a:r>
          </a:p>
          <a:p>
            <a:endParaRPr lang="en-GB" dirty="0"/>
          </a:p>
          <a:p>
            <a:pPr marL="109728" indent="0">
              <a:buNone/>
            </a:pPr>
            <a:endParaRPr lang="en-GB" dirty="0" smtClean="0"/>
          </a:p>
          <a:p>
            <a:pPr marL="109728" indent="0">
              <a:buNone/>
            </a:pPr>
            <a:r>
              <a:rPr lang="en-GB" sz="2200" dirty="0" smtClean="0"/>
              <a:t>Further reading: </a:t>
            </a:r>
          </a:p>
          <a:p>
            <a:pPr marL="109728" indent="0">
              <a:buNone/>
            </a:pPr>
            <a:r>
              <a:rPr lang="en-GB" sz="2200" i="1" dirty="0" smtClean="0"/>
              <a:t>Deteriorating Vision, Falls and </a:t>
            </a:r>
            <a:r>
              <a:rPr lang="en-GB" sz="2200" i="1" dirty="0"/>
              <a:t>O</a:t>
            </a:r>
            <a:r>
              <a:rPr lang="en-GB" sz="2200" i="1" dirty="0" smtClean="0"/>
              <a:t>lder People</a:t>
            </a:r>
            <a:r>
              <a:rPr lang="en-GB" sz="2200" dirty="0" smtClean="0"/>
              <a:t>: </a:t>
            </a:r>
            <a:r>
              <a:rPr lang="en-GB" sz="2200" i="1" dirty="0" smtClean="0"/>
              <a:t>The</a:t>
            </a:r>
            <a:r>
              <a:rPr lang="en-GB" sz="2200" dirty="0" smtClean="0"/>
              <a:t> </a:t>
            </a:r>
            <a:r>
              <a:rPr lang="en-GB" sz="2200" i="1" dirty="0" smtClean="0"/>
              <a:t>Links</a:t>
            </a:r>
            <a:r>
              <a:rPr lang="en-GB" sz="2200" dirty="0" smtClean="0"/>
              <a:t>, Visibility (2005)</a:t>
            </a:r>
          </a:p>
          <a:p>
            <a:pPr marL="109728" indent="0">
              <a:buNone/>
            </a:pPr>
            <a:r>
              <a:rPr lang="en-GB" sz="2200" i="1" dirty="0" smtClean="0"/>
              <a:t>The Importance of Vision in Preventing Falls, </a:t>
            </a:r>
            <a:r>
              <a:rPr lang="en-GB" sz="2200" dirty="0" smtClean="0"/>
              <a:t>British Geriatrics</a:t>
            </a:r>
            <a:r>
              <a:rPr lang="en-GB" sz="2200" i="1" dirty="0"/>
              <a:t> </a:t>
            </a:r>
            <a:r>
              <a:rPr lang="en-GB" sz="2200" dirty="0" smtClean="0"/>
              <a:t>Society and the College of Optometrists (2010)</a:t>
            </a:r>
          </a:p>
          <a:p>
            <a:pPr marL="109728" indent="0">
              <a:buNone/>
            </a:pPr>
            <a:r>
              <a:rPr lang="en-GB" sz="2200" i="1" dirty="0" smtClean="0"/>
              <a:t>Housing for People with Sight Loss: A practical guide to improving existing homes, </a:t>
            </a:r>
            <a:r>
              <a:rPr lang="en-GB" sz="2200" dirty="0" smtClean="0"/>
              <a:t>Thomas </a:t>
            </a:r>
            <a:r>
              <a:rPr lang="en-GB" sz="2200" dirty="0"/>
              <a:t>P</a:t>
            </a:r>
            <a:r>
              <a:rPr lang="en-GB" sz="2200" dirty="0" smtClean="0"/>
              <a:t>ocklington Trust (2009)</a:t>
            </a:r>
            <a:endParaRPr lang="en-GB" sz="2200" i="1" dirty="0" smtClean="0"/>
          </a:p>
          <a:p>
            <a:pPr marL="109728" indent="0">
              <a:buNone/>
            </a:pPr>
            <a:endParaRPr lang="en-GB" sz="2400" dirty="0" smtClean="0"/>
          </a:p>
        </p:txBody>
      </p:sp>
      <p:sp>
        <p:nvSpPr>
          <p:cNvPr id="2" name="Title 1"/>
          <p:cNvSpPr>
            <a:spLocks noGrp="1"/>
          </p:cNvSpPr>
          <p:nvPr>
            <p:ph type="title"/>
          </p:nvPr>
        </p:nvSpPr>
        <p:spPr/>
        <p:txBody>
          <a:bodyPr>
            <a:normAutofit fontScale="90000"/>
          </a:bodyPr>
          <a:lstStyle/>
          <a:p>
            <a:r>
              <a:rPr lang="en-GB" b="1" dirty="0" smtClean="0"/>
              <a:t>How does Rehabilitation Make a Difference to Falls?</a:t>
            </a:r>
            <a:endParaRPr lang="en-GB" b="1" dirty="0"/>
          </a:p>
        </p:txBody>
      </p:sp>
    </p:spTree>
    <p:extLst>
      <p:ext uri="{BB962C8B-B14F-4D97-AF65-F5344CB8AC3E}">
        <p14:creationId xmlns:p14="http://schemas.microsoft.com/office/powerpoint/2010/main" val="2323221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GB" dirty="0" smtClean="0"/>
              <a:t>Early Intervention, Prevention (Social Services and Wellbeing (Wales)Act 2014)</a:t>
            </a:r>
          </a:p>
          <a:p>
            <a:endParaRPr lang="en-GB" sz="1500" dirty="0" smtClean="0"/>
          </a:p>
          <a:p>
            <a:r>
              <a:rPr lang="en-GB" dirty="0" smtClean="0"/>
              <a:t>Integrated </a:t>
            </a:r>
            <a:r>
              <a:rPr lang="en-GB" dirty="0"/>
              <a:t>W</a:t>
            </a:r>
            <a:r>
              <a:rPr lang="en-GB" dirty="0" smtClean="0"/>
              <a:t>orking, Co-production (It’s all about the individual and who else can work with us to empower them)</a:t>
            </a:r>
          </a:p>
          <a:p>
            <a:endParaRPr lang="en-GB" dirty="0" smtClean="0"/>
          </a:p>
          <a:p>
            <a:r>
              <a:rPr lang="en-GB" dirty="0"/>
              <a:t>Think Scones and i</a:t>
            </a:r>
            <a:r>
              <a:rPr lang="en-GB" dirty="0" smtClean="0"/>
              <a:t>Pads</a:t>
            </a:r>
            <a:r>
              <a:rPr lang="en-GB" dirty="0"/>
              <a:t>! </a:t>
            </a:r>
            <a:endParaRPr lang="en-GB" dirty="0" smtClean="0"/>
          </a:p>
          <a:p>
            <a:pPr marL="109728" indent="0">
              <a:buNone/>
            </a:pPr>
            <a:r>
              <a:rPr lang="en-GB" dirty="0" smtClean="0"/>
              <a:t> </a:t>
            </a:r>
          </a:p>
          <a:p>
            <a:r>
              <a:rPr lang="en-GB" dirty="0" smtClean="0"/>
              <a:t>Visit the Rehabilitation</a:t>
            </a:r>
            <a:r>
              <a:rPr lang="en-GB" dirty="0"/>
              <a:t> </a:t>
            </a:r>
            <a:r>
              <a:rPr lang="en-GB" dirty="0" smtClean="0"/>
              <a:t>Stand for local contacts and more information</a:t>
            </a:r>
          </a:p>
          <a:p>
            <a:endParaRPr lang="en-GB" dirty="0"/>
          </a:p>
        </p:txBody>
      </p:sp>
      <p:sp>
        <p:nvSpPr>
          <p:cNvPr id="2" name="Title 1"/>
          <p:cNvSpPr>
            <a:spLocks noGrp="1"/>
          </p:cNvSpPr>
          <p:nvPr>
            <p:ph type="title"/>
          </p:nvPr>
        </p:nvSpPr>
        <p:spPr/>
        <p:txBody>
          <a:bodyPr/>
          <a:lstStyle/>
          <a:p>
            <a:r>
              <a:rPr lang="en-GB" b="1" dirty="0" smtClean="0"/>
              <a:t>Take Away Messages</a:t>
            </a:r>
            <a:endParaRPr lang="en-GB" b="1" dirty="0"/>
          </a:p>
        </p:txBody>
      </p:sp>
    </p:spTree>
    <p:extLst>
      <p:ext uri="{BB962C8B-B14F-4D97-AF65-F5344CB8AC3E}">
        <p14:creationId xmlns:p14="http://schemas.microsoft.com/office/powerpoint/2010/main" val="1872639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Thank You!</a:t>
            </a:r>
            <a:endParaRPr lang="en-GB" dirty="0"/>
          </a:p>
        </p:txBody>
      </p:sp>
      <p:sp>
        <p:nvSpPr>
          <p:cNvPr id="3" name="Text Placeholder 2"/>
          <p:cNvSpPr>
            <a:spLocks noGrp="1"/>
          </p:cNvSpPr>
          <p:nvPr>
            <p:ph type="body" idx="1"/>
          </p:nvPr>
        </p:nvSpPr>
        <p:spPr/>
        <p:txBody>
          <a:bodyPr/>
          <a:lstStyle/>
          <a:p>
            <a:endParaRPr lang="en-GB"/>
          </a:p>
        </p:txBody>
      </p:sp>
      <p:sp>
        <p:nvSpPr>
          <p:cNvPr id="4" name="Text Placeholder 3"/>
          <p:cNvSpPr>
            <a:spLocks noGrp="1"/>
          </p:cNvSpPr>
          <p:nvPr>
            <p:ph type="body" sz="half" idx="3"/>
          </p:nvPr>
        </p:nvSpPr>
        <p:spPr/>
        <p:txBody>
          <a:bodyPr/>
          <a:lstStyle/>
          <a:p>
            <a:endParaRPr lang="en-GB"/>
          </a:p>
        </p:txBody>
      </p:sp>
      <p:pic>
        <p:nvPicPr>
          <p:cNvPr id="1026"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457200" y="1900436"/>
            <a:ext cx="4040188" cy="4336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025" y="1899841"/>
            <a:ext cx="4041775" cy="4337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1109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8229600" cy="4525963"/>
          </a:xfrm>
        </p:spPr>
        <p:txBody>
          <a:bodyPr>
            <a:normAutofit/>
          </a:bodyPr>
          <a:lstStyle/>
          <a:p>
            <a:endParaRPr lang="en-GB" dirty="0" smtClean="0"/>
          </a:p>
          <a:p>
            <a:r>
              <a:rPr lang="en-GB" dirty="0" smtClean="0"/>
              <a:t>Setting the scene</a:t>
            </a:r>
          </a:p>
          <a:p>
            <a:r>
              <a:rPr lang="en-GB" dirty="0" smtClean="0"/>
              <a:t>What is a ROVI?</a:t>
            </a:r>
          </a:p>
          <a:p>
            <a:r>
              <a:rPr lang="en-GB" dirty="0" smtClean="0"/>
              <a:t>Fitting into the Bigger Picture</a:t>
            </a:r>
          </a:p>
          <a:p>
            <a:r>
              <a:rPr lang="en-GB" dirty="0" smtClean="0"/>
              <a:t>Take Away Messages</a:t>
            </a:r>
            <a:endParaRPr lang="en-GB" dirty="0"/>
          </a:p>
        </p:txBody>
      </p:sp>
      <p:sp>
        <p:nvSpPr>
          <p:cNvPr id="2" name="Title 1"/>
          <p:cNvSpPr>
            <a:spLocks noGrp="1"/>
          </p:cNvSpPr>
          <p:nvPr>
            <p:ph type="title"/>
          </p:nvPr>
        </p:nvSpPr>
        <p:spPr/>
        <p:txBody>
          <a:bodyPr/>
          <a:lstStyle/>
          <a:p>
            <a:r>
              <a:rPr lang="en-GB" b="1" dirty="0" smtClean="0"/>
              <a:t>Overview</a:t>
            </a:r>
            <a:endParaRPr lang="en-GB" b="1"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Reading my children a story</a:t>
            </a:r>
          </a:p>
          <a:p>
            <a:r>
              <a:rPr lang="en-GB" dirty="0" smtClean="0"/>
              <a:t>Flirting with a stranger</a:t>
            </a:r>
          </a:p>
          <a:p>
            <a:r>
              <a:rPr lang="en-GB" dirty="0" smtClean="0"/>
              <a:t>Nipping into the supermarket to get milk</a:t>
            </a:r>
          </a:p>
          <a:p>
            <a:r>
              <a:rPr lang="en-GB" dirty="0" smtClean="0"/>
              <a:t>Trying out a new recipe</a:t>
            </a:r>
          </a:p>
          <a:p>
            <a:r>
              <a:rPr lang="en-GB" dirty="0" smtClean="0"/>
              <a:t>Putting on a bit of make up</a:t>
            </a:r>
          </a:p>
          <a:p>
            <a:r>
              <a:rPr lang="en-GB" dirty="0" smtClean="0"/>
              <a:t>Telling my wife / partner they look nice</a:t>
            </a:r>
          </a:p>
          <a:p>
            <a:r>
              <a:rPr lang="en-GB" dirty="0" smtClean="0"/>
              <a:t>Putting up shelves</a:t>
            </a:r>
          </a:p>
          <a:p>
            <a:r>
              <a:rPr lang="en-GB" dirty="0" smtClean="0"/>
              <a:t>Enjoying an exhibition or going to a show or the cinema</a:t>
            </a:r>
            <a:endParaRPr lang="en-GB" dirty="0"/>
          </a:p>
        </p:txBody>
      </p:sp>
      <p:sp>
        <p:nvSpPr>
          <p:cNvPr id="2" name="Title 1"/>
          <p:cNvSpPr>
            <a:spLocks noGrp="1"/>
          </p:cNvSpPr>
          <p:nvPr>
            <p:ph type="title"/>
          </p:nvPr>
        </p:nvSpPr>
        <p:spPr/>
        <p:txBody>
          <a:bodyPr>
            <a:normAutofit/>
          </a:bodyPr>
          <a:lstStyle/>
          <a:p>
            <a:r>
              <a:rPr lang="en-GB" b="1" dirty="0" smtClean="0"/>
              <a:t>  A few of my favourite things…</a:t>
            </a:r>
            <a:endParaRPr lang="en-GB" b="1" dirty="0"/>
          </a:p>
        </p:txBody>
      </p:sp>
    </p:spTree>
    <p:extLst>
      <p:ext uri="{BB962C8B-B14F-4D97-AF65-F5344CB8AC3E}">
        <p14:creationId xmlns:p14="http://schemas.microsoft.com/office/powerpoint/2010/main" val="38053643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dirty="0" smtClean="0"/>
              <a:t>Who we work with:</a:t>
            </a:r>
          </a:p>
          <a:p>
            <a:pPr marL="0" indent="0">
              <a:buNone/>
            </a:pPr>
            <a:r>
              <a:rPr lang="en-GB" dirty="0" smtClean="0"/>
              <a:t>Adults and children of all ages </a:t>
            </a:r>
            <a:r>
              <a:rPr lang="en-GB" sz="2400" dirty="0" smtClean="0"/>
              <a:t>(including those with additional disabilities and complex needs)</a:t>
            </a:r>
          </a:p>
          <a:p>
            <a:pPr marL="0" indent="0">
              <a:buNone/>
            </a:pPr>
            <a:endParaRPr lang="en-GB" sz="2400" dirty="0" smtClean="0"/>
          </a:p>
          <a:p>
            <a:pPr marL="0" indent="0">
              <a:buNone/>
            </a:pPr>
            <a:r>
              <a:rPr lang="en-GB" dirty="0" smtClean="0"/>
              <a:t>What we do:</a:t>
            </a:r>
          </a:p>
          <a:p>
            <a:r>
              <a:rPr lang="en-GB" dirty="0" smtClean="0"/>
              <a:t>Build confidence </a:t>
            </a:r>
            <a:r>
              <a:rPr lang="en-GB" sz="2400" dirty="0" smtClean="0"/>
              <a:t>(provide emotional support)</a:t>
            </a:r>
            <a:endParaRPr lang="en-GB" sz="2400" dirty="0"/>
          </a:p>
          <a:p>
            <a:r>
              <a:rPr lang="en-GB" dirty="0" smtClean="0"/>
              <a:t>Regain lost skills and teach new skills</a:t>
            </a:r>
          </a:p>
          <a:p>
            <a:r>
              <a:rPr lang="en-GB" dirty="0"/>
              <a:t>Maintain and promote </a:t>
            </a:r>
            <a:r>
              <a:rPr lang="en-GB" dirty="0" smtClean="0"/>
              <a:t>independence and choice</a:t>
            </a:r>
            <a:endParaRPr lang="en-GB" dirty="0"/>
          </a:p>
          <a:p>
            <a:endParaRPr lang="en-GB" dirty="0" smtClean="0"/>
          </a:p>
          <a:p>
            <a:pPr marL="0" indent="0">
              <a:buNone/>
            </a:pPr>
            <a:endParaRPr lang="en-GB" dirty="0"/>
          </a:p>
          <a:p>
            <a:pPr marL="0" indent="0">
              <a:buNone/>
            </a:pPr>
            <a:endParaRPr lang="en-GB" dirty="0" smtClean="0"/>
          </a:p>
        </p:txBody>
      </p:sp>
      <p:sp>
        <p:nvSpPr>
          <p:cNvPr id="2" name="Title 1"/>
          <p:cNvSpPr>
            <a:spLocks noGrp="1"/>
          </p:cNvSpPr>
          <p:nvPr>
            <p:ph type="title"/>
          </p:nvPr>
        </p:nvSpPr>
        <p:spPr/>
        <p:txBody>
          <a:bodyPr>
            <a:normAutofit fontScale="90000"/>
          </a:bodyPr>
          <a:lstStyle/>
          <a:p>
            <a:r>
              <a:rPr lang="en-GB" b="1" dirty="0" smtClean="0"/>
              <a:t>Role of Rehabilitation Officer Visual Impairment (ROVI)</a:t>
            </a:r>
            <a:endParaRPr lang="en-GB" b="1" dirty="0"/>
          </a:p>
        </p:txBody>
      </p:sp>
    </p:spTree>
    <p:extLst>
      <p:ext uri="{BB962C8B-B14F-4D97-AF65-F5344CB8AC3E}">
        <p14:creationId xmlns:p14="http://schemas.microsoft.com/office/powerpoint/2010/main" val="301426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Specialist Skills Areas: </a:t>
            </a:r>
          </a:p>
          <a:p>
            <a:r>
              <a:rPr lang="en-GB" dirty="0" smtClean="0"/>
              <a:t>Mobility </a:t>
            </a:r>
          </a:p>
          <a:p>
            <a:r>
              <a:rPr lang="en-GB" dirty="0" smtClean="0"/>
              <a:t>Communication </a:t>
            </a:r>
          </a:p>
          <a:p>
            <a:r>
              <a:rPr lang="en-GB" dirty="0" smtClean="0"/>
              <a:t>Independent Living Skills</a:t>
            </a:r>
          </a:p>
          <a:p>
            <a:r>
              <a:rPr lang="en-GB" dirty="0" smtClean="0"/>
              <a:t>Emotional/Psychological Support</a:t>
            </a:r>
          </a:p>
          <a:p>
            <a:r>
              <a:rPr lang="en-GB" dirty="0" smtClean="0"/>
              <a:t>Information and Advice </a:t>
            </a:r>
            <a:r>
              <a:rPr lang="en-GB" sz="2400" dirty="0" smtClean="0"/>
              <a:t>(including info </a:t>
            </a:r>
          </a:p>
          <a:p>
            <a:pPr marL="0" indent="0">
              <a:buNone/>
            </a:pPr>
            <a:r>
              <a:rPr lang="en-GB" sz="2400" dirty="0"/>
              <a:t>o</a:t>
            </a:r>
            <a:r>
              <a:rPr lang="en-GB" sz="2400" dirty="0" smtClean="0"/>
              <a:t>n eye conditions)</a:t>
            </a:r>
          </a:p>
          <a:p>
            <a:pPr marL="0" indent="0">
              <a:buNone/>
            </a:pPr>
            <a:endParaRPr lang="en-GB" dirty="0" smtClean="0"/>
          </a:p>
        </p:txBody>
      </p:sp>
      <p:sp>
        <p:nvSpPr>
          <p:cNvPr id="2" name="Title 1"/>
          <p:cNvSpPr>
            <a:spLocks noGrp="1"/>
          </p:cNvSpPr>
          <p:nvPr>
            <p:ph type="title"/>
          </p:nvPr>
        </p:nvSpPr>
        <p:spPr/>
        <p:txBody>
          <a:bodyPr>
            <a:normAutofit/>
          </a:bodyPr>
          <a:lstStyle/>
          <a:p>
            <a:r>
              <a:rPr lang="en-GB" b="1" dirty="0" smtClean="0"/>
              <a:t>Role</a:t>
            </a:r>
            <a:endParaRPr lang="en-GB" b="1" dirty="0"/>
          </a:p>
        </p:txBody>
      </p:sp>
      <p:pic>
        <p:nvPicPr>
          <p:cNvPr id="1026" name="Picture 2" descr="C:\Users\greenk\AppData\Local\Microsoft\Windows\Temporary Internet Files\Content.IE5\9W9EQ3ZA\MC9000890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6256" y="3789040"/>
            <a:ext cx="1872208"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reenk\AppData\Local\Microsoft\Windows\Temporary Internet Files\Content.IE5\S75R643L\MC90008910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1268760"/>
            <a:ext cx="1584176" cy="197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61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dirty="0" smtClean="0"/>
              <a:t>This is achieved by:</a:t>
            </a:r>
          </a:p>
          <a:p>
            <a:r>
              <a:rPr lang="en-GB" dirty="0"/>
              <a:t>Formulating and following a </a:t>
            </a:r>
            <a:r>
              <a:rPr lang="en-GB" dirty="0" smtClean="0"/>
              <a:t>person-centred</a:t>
            </a:r>
            <a:r>
              <a:rPr lang="en-GB" dirty="0"/>
              <a:t>, individual Rehabilitation Programme </a:t>
            </a:r>
            <a:endParaRPr lang="en-GB" dirty="0" smtClean="0"/>
          </a:p>
          <a:p>
            <a:r>
              <a:rPr lang="en-GB" dirty="0" smtClean="0"/>
              <a:t>Teaching alternative and safe methods of carrying out everyday tasks </a:t>
            </a:r>
            <a:r>
              <a:rPr lang="en-GB" sz="2400" dirty="0" smtClean="0"/>
              <a:t>(including those involving risk)</a:t>
            </a:r>
          </a:p>
          <a:p>
            <a:r>
              <a:rPr lang="en-GB" dirty="0" smtClean="0"/>
              <a:t>Empowering, enabling and supporting people to re-establish new goals</a:t>
            </a:r>
          </a:p>
          <a:p>
            <a:r>
              <a:rPr lang="en-GB" dirty="0" smtClean="0"/>
              <a:t>Assessment for equipment and adaptations</a:t>
            </a:r>
          </a:p>
          <a:p>
            <a:endParaRPr lang="en-GB" dirty="0" smtClean="0"/>
          </a:p>
          <a:p>
            <a:endParaRPr lang="en-GB" dirty="0" smtClean="0"/>
          </a:p>
          <a:p>
            <a:endParaRPr lang="en-GB" dirty="0"/>
          </a:p>
        </p:txBody>
      </p:sp>
      <p:sp>
        <p:nvSpPr>
          <p:cNvPr id="2" name="Title 1"/>
          <p:cNvSpPr>
            <a:spLocks noGrp="1"/>
          </p:cNvSpPr>
          <p:nvPr>
            <p:ph type="title"/>
          </p:nvPr>
        </p:nvSpPr>
        <p:spPr/>
        <p:txBody>
          <a:bodyPr/>
          <a:lstStyle/>
          <a:p>
            <a:r>
              <a:rPr lang="en-GB" b="1" dirty="0" smtClean="0"/>
              <a:t>Role</a:t>
            </a:r>
            <a:endParaRPr lang="en-GB" b="1" dirty="0"/>
          </a:p>
        </p:txBody>
      </p:sp>
    </p:spTree>
    <p:extLst>
      <p:ext uri="{BB962C8B-B14F-4D97-AF65-F5344CB8AC3E}">
        <p14:creationId xmlns:p14="http://schemas.microsoft.com/office/powerpoint/2010/main" val="3995247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484784"/>
            <a:ext cx="8229600" cy="4525963"/>
          </a:xfrm>
        </p:spPr>
        <p:txBody>
          <a:bodyPr>
            <a:normAutofit fontScale="77500" lnSpcReduction="20000"/>
          </a:bodyPr>
          <a:lstStyle/>
          <a:p>
            <a:pPr marL="0" indent="0">
              <a:buNone/>
            </a:pPr>
            <a:r>
              <a:rPr lang="en-GB" sz="2400" dirty="0" smtClean="0"/>
              <a:t>1. </a:t>
            </a:r>
            <a:r>
              <a:rPr lang="en-GB" sz="2600" dirty="0" smtClean="0"/>
              <a:t>Teaching a totally blind 17 year old (who had previously only walked across to her Nan’s on her own) the route from Bridgend to Royal College of Music and Drama in Cardiff. Via trains and taxi’s and long cane training. </a:t>
            </a:r>
          </a:p>
          <a:p>
            <a:pPr marL="0" indent="0">
              <a:buNone/>
            </a:pPr>
            <a:r>
              <a:rPr lang="en-GB" sz="2600" dirty="0" smtClean="0"/>
              <a:t>2. Improving general lighting and provision of task lighting and magnification (through low vision assessment) to enable an older person to continue sewing because ‘sewing is my life’. </a:t>
            </a:r>
          </a:p>
          <a:p>
            <a:pPr marL="0" indent="0">
              <a:buNone/>
            </a:pPr>
            <a:r>
              <a:rPr lang="en-GB" sz="2600" dirty="0" smtClean="0"/>
              <a:t>3.  Teaching a Job Centre Plus employee the route from home to work. </a:t>
            </a:r>
            <a:r>
              <a:rPr lang="en-GB" sz="2600" dirty="0"/>
              <a:t>P</a:t>
            </a:r>
            <a:r>
              <a:rPr lang="en-GB" sz="2600" dirty="0" smtClean="0"/>
              <a:t>roviding VI awareness training for his colleagues.</a:t>
            </a:r>
          </a:p>
          <a:p>
            <a:pPr marL="0" indent="0">
              <a:buNone/>
            </a:pPr>
            <a:r>
              <a:rPr lang="en-GB" sz="2600" dirty="0" smtClean="0"/>
              <a:t>4. Teaching an older person living on their own to safely make a cup of tea and prepare a microwave meal.  </a:t>
            </a:r>
          </a:p>
          <a:p>
            <a:pPr marL="0" indent="0">
              <a:buNone/>
            </a:pPr>
            <a:r>
              <a:rPr lang="en-GB" sz="2600" dirty="0" smtClean="0"/>
              <a:t>5. VI awareness sessions in site </a:t>
            </a:r>
            <a:r>
              <a:rPr lang="en-GB" sz="2600" dirty="0" err="1" smtClean="0"/>
              <a:t>portacabins</a:t>
            </a:r>
            <a:r>
              <a:rPr lang="en-GB" sz="2600" dirty="0" smtClean="0"/>
              <a:t> with building contractors working on major town centre alterations</a:t>
            </a:r>
          </a:p>
          <a:p>
            <a:pPr marL="0" indent="0">
              <a:buNone/>
            </a:pPr>
            <a:r>
              <a:rPr lang="en-GB" sz="2600" dirty="0"/>
              <a:t>6. Scones and </a:t>
            </a:r>
            <a:r>
              <a:rPr lang="en-GB" sz="2600" dirty="0" err="1"/>
              <a:t>i</a:t>
            </a:r>
            <a:r>
              <a:rPr lang="en-GB" sz="2600" dirty="0"/>
              <a:t> pads</a:t>
            </a:r>
          </a:p>
          <a:p>
            <a:pPr marL="0" indent="0">
              <a:buNone/>
            </a:pPr>
            <a:r>
              <a:rPr lang="en-GB" sz="2600" dirty="0" smtClean="0"/>
              <a:t>  </a:t>
            </a:r>
          </a:p>
          <a:p>
            <a:endParaRPr lang="en-GB" sz="2600" dirty="0" smtClean="0"/>
          </a:p>
          <a:p>
            <a:endParaRPr lang="en-GB" sz="2600" dirty="0" smtClean="0"/>
          </a:p>
          <a:p>
            <a:endParaRPr lang="en-GB" dirty="0"/>
          </a:p>
        </p:txBody>
      </p:sp>
      <p:sp>
        <p:nvSpPr>
          <p:cNvPr id="2" name="Title 1"/>
          <p:cNvSpPr>
            <a:spLocks noGrp="1"/>
          </p:cNvSpPr>
          <p:nvPr>
            <p:ph type="title"/>
          </p:nvPr>
        </p:nvSpPr>
        <p:spPr/>
        <p:txBody>
          <a:bodyPr/>
          <a:lstStyle/>
          <a:p>
            <a:r>
              <a:rPr lang="en-GB" b="1" dirty="0" smtClean="0"/>
              <a:t>Case examples</a:t>
            </a:r>
            <a:endParaRPr lang="en-GB" b="1" dirty="0"/>
          </a:p>
        </p:txBody>
      </p:sp>
    </p:spTree>
    <p:extLst>
      <p:ext uri="{BB962C8B-B14F-4D97-AF65-F5344CB8AC3E}">
        <p14:creationId xmlns:p14="http://schemas.microsoft.com/office/powerpoint/2010/main" val="4087057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1000"/>
                    </a14:imgEffect>
                  </a14:imgLayer>
                </a14:imgProps>
              </a:ext>
              <a:ext uri="{28A0092B-C50C-407E-A947-70E740481C1C}">
                <a14:useLocalDpi xmlns:a14="http://schemas.microsoft.com/office/drawing/2010/main" val="0"/>
              </a:ext>
            </a:extLst>
          </a:blip>
          <a:srcRect/>
          <a:stretch>
            <a:fillRect/>
          </a:stretch>
        </p:blipFill>
        <p:spPr bwMode="auto">
          <a:xfrm>
            <a:off x="1547664" y="188641"/>
            <a:ext cx="5976664" cy="614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1549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reenk\AppData\Local\Microsoft\Windows\Temporary Internet Files\Content.Outlook\390IPHEZ\photo IT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727684" y="-783468"/>
            <a:ext cx="5976664" cy="777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932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667</TotalTime>
  <Words>1430</Words>
  <Application>Microsoft Office PowerPoint</Application>
  <PresentationFormat>On-screen Show (4:3)</PresentationFormat>
  <Paragraphs>139</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The Role of the Rehabilitation Officer Visual Impairment (ROVI)</vt:lpstr>
      <vt:lpstr>Overview</vt:lpstr>
      <vt:lpstr>  A few of my favourite things…</vt:lpstr>
      <vt:lpstr>Role of Rehabilitation Officer Visual Impairment (ROVI)</vt:lpstr>
      <vt:lpstr>Role</vt:lpstr>
      <vt:lpstr>Role</vt:lpstr>
      <vt:lpstr>Case examples</vt:lpstr>
      <vt:lpstr>PowerPoint Presentation</vt:lpstr>
      <vt:lpstr>PowerPoint Presentation</vt:lpstr>
      <vt:lpstr>From: Part 2 Code of Practice on General Functions, Social Services and Wellbeing (Wales) Act 2014</vt:lpstr>
      <vt:lpstr>An Example of The Bigger Picture: Falls Prevention</vt:lpstr>
      <vt:lpstr>Why ROVIs are involved in Falls Prevention?</vt:lpstr>
      <vt:lpstr> </vt:lpstr>
      <vt:lpstr>How does Rehabilitation Make a Difference to Falls?</vt:lpstr>
      <vt:lpstr>Take Away Messages</vt:lpstr>
      <vt:lpstr>Thank You!</vt:lpstr>
    </vt:vector>
  </TitlesOfParts>
  <Company>Rhondda Cynon Taff CBC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the Rehabilitation Officer for Vision Impairment (ROVI)</dc:title>
  <dc:creator>Windows User</dc:creator>
  <cp:lastModifiedBy>Kathryn Greenwood</cp:lastModifiedBy>
  <cp:revision>58</cp:revision>
  <dcterms:created xsi:type="dcterms:W3CDTF">2015-09-10T09:26:20Z</dcterms:created>
  <dcterms:modified xsi:type="dcterms:W3CDTF">2015-09-15T11:57:58Z</dcterms:modified>
</cp:coreProperties>
</file>