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8" r:id="rId1"/>
  </p:sldMasterIdLst>
  <p:notesMasterIdLst>
    <p:notesMasterId r:id="rId15"/>
  </p:notesMasterIdLst>
  <p:handoutMasterIdLst>
    <p:handoutMasterId r:id="rId16"/>
  </p:handoutMasterIdLst>
  <p:sldIdLst>
    <p:sldId id="271" r:id="rId2"/>
    <p:sldId id="260" r:id="rId3"/>
    <p:sldId id="261" r:id="rId4"/>
    <p:sldId id="270" r:id="rId5"/>
    <p:sldId id="262" r:id="rId6"/>
    <p:sldId id="263" r:id="rId7"/>
    <p:sldId id="264" r:id="rId8"/>
    <p:sldId id="265" r:id="rId9"/>
    <p:sldId id="266" r:id="rId10"/>
    <p:sldId id="267" r:id="rId11"/>
    <p:sldId id="268" r:id="rId12"/>
    <p:sldId id="272" r:id="rId13"/>
    <p:sldId id="269" r:id="rId14"/>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DA12"/>
    <a:srgbClr val="20C247"/>
    <a:srgbClr val="00542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11" autoAdjust="0"/>
    <p:restoredTop sz="74000" autoAdjust="0"/>
  </p:normalViewPr>
  <p:slideViewPr>
    <p:cSldViewPr>
      <p:cViewPr varScale="1">
        <p:scale>
          <a:sx n="57" d="100"/>
          <a:sy n="57" d="100"/>
        </p:scale>
        <p:origin x="-1560" y="-9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980" y="-72"/>
      </p:cViewPr>
      <p:guideLst>
        <p:guide orient="horz" pos="2911"/>
        <p:guide pos="219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GB" dirty="0"/>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C7215E3E-D194-4F15-84D2-BDB904B1F8FE}" type="datetimeFigureOut">
              <a:rPr lang="en-GB" smtClean="0"/>
              <a:pPr/>
              <a:t>19/09/2012</a:t>
            </a:fld>
            <a:endParaRPr lang="en-GB" dirty="0"/>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FC7FADF1-2332-43A7-8385-F285DEB804E6}" type="slidenum">
              <a:rPr lang="en-GB" smtClean="0"/>
              <a:pPr/>
              <a:t>‹#›</a:t>
            </a:fld>
            <a:endParaRPr lang="en-GB" dirty="0"/>
          </a:p>
        </p:txBody>
      </p:sp>
    </p:spTree>
    <p:extLst>
      <p:ext uri="{BB962C8B-B14F-4D97-AF65-F5344CB8AC3E}">
        <p14:creationId xmlns:p14="http://schemas.microsoft.com/office/powerpoint/2010/main" xmlns="" val="2484784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GB" dirty="0"/>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B70D7F61-223D-4A39-9E41-32739DAA94B6}" type="datetimeFigureOut">
              <a:rPr lang="en-GB" smtClean="0"/>
              <a:pPr/>
              <a:t>19/09/2012</a:t>
            </a:fld>
            <a:endParaRPr lang="en-GB" dirty="0"/>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GB" dirty="0"/>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33F4D361-7912-442D-91D3-46C977EF6020}" type="slidenum">
              <a:rPr lang="en-GB" smtClean="0"/>
              <a:pPr/>
              <a:t>‹#›</a:t>
            </a:fld>
            <a:endParaRPr lang="en-GB" dirty="0"/>
          </a:p>
        </p:txBody>
      </p:sp>
    </p:spTree>
    <p:extLst>
      <p:ext uri="{BB962C8B-B14F-4D97-AF65-F5344CB8AC3E}">
        <p14:creationId xmlns:p14="http://schemas.microsoft.com/office/powerpoint/2010/main" xmlns="" val="4157705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400" dirty="0" smtClean="0"/>
              <a:t>I’m Elaine Kelleher and I’m a Rehabilitation Officer Visual Impairment in Bridgend County Borough Council.  I work in an Adult Social Care Team in Social Services providing Rehabilitation for  VI adults and </a:t>
            </a:r>
            <a:r>
              <a:rPr lang="en-GB" sz="1400" dirty="0" err="1" smtClean="0"/>
              <a:t>habilitation</a:t>
            </a:r>
            <a:r>
              <a:rPr lang="en-GB" sz="1400" dirty="0" smtClean="0"/>
              <a:t> for VI children.</a:t>
            </a:r>
          </a:p>
          <a:p>
            <a:endParaRPr lang="en-GB" sz="1400" dirty="0" smtClean="0"/>
          </a:p>
          <a:p>
            <a:r>
              <a:rPr lang="en-GB" sz="1400" dirty="0" smtClean="0"/>
              <a:t>At the end of last year I was asked by Sight Support to undertake a study of services for VI children in Wales which I did in Jan-April of this year.  </a:t>
            </a:r>
          </a:p>
          <a:p>
            <a:endParaRPr lang="en-GB" sz="1400" dirty="0"/>
          </a:p>
        </p:txBody>
      </p:sp>
      <p:sp>
        <p:nvSpPr>
          <p:cNvPr id="4" name="Slide Number Placeholder 3"/>
          <p:cNvSpPr>
            <a:spLocks noGrp="1"/>
          </p:cNvSpPr>
          <p:nvPr>
            <p:ph type="sldNum" sz="quarter" idx="10"/>
          </p:nvPr>
        </p:nvSpPr>
        <p:spPr/>
        <p:txBody>
          <a:bodyPr/>
          <a:lstStyle/>
          <a:p>
            <a:fld id="{33F4D361-7912-442D-91D3-46C977EF6020}"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data on VI children supported by Local Education Authority (LEA) in Table 4 provides a geographical spread of children and young people with VI.</a:t>
            </a:r>
          </a:p>
          <a:p>
            <a:endParaRPr lang="en-GB" sz="1200" dirty="0" smtClean="0"/>
          </a:p>
          <a:p>
            <a:r>
              <a:rPr lang="en-GB" sz="1200" dirty="0" smtClean="0"/>
              <a:t>For example, the eye clinic in Singleton Hospital in Swansea sends CVIs to Swansea, Neath Port Talbot, Powys and Carmarthenshire.  Service provision for children varies significantly for each of these authorities and the ECLO has a crucial role to play with providing information, particularly in authorities where a habilitation service is not provided for children and young people. </a:t>
            </a:r>
            <a:endParaRPr lang="en-GB" dirty="0" smtClean="0"/>
          </a:p>
          <a:p>
            <a:endParaRPr lang="en-GB" sz="1200" dirty="0" smtClean="0"/>
          </a:p>
          <a:p>
            <a:r>
              <a:rPr lang="en-GB" sz="1200" dirty="0" smtClean="0">
                <a:latin typeface="Arial" pitchFamily="34" charset="0"/>
                <a:cs typeface="Arial" pitchFamily="34" charset="0"/>
              </a:rPr>
              <a:t>For example, the Independent Living Skills Co-ordinator in Gwent Visual Impairment Services has developed a series of ‘I Can Do It’ leaflets, step-by-step guides for children, parents and Teaching Assistants to show them how to complete tasks such using a microwave or tying laces.</a:t>
            </a:r>
            <a:endParaRPr lang="en-GB" dirty="0" smtClean="0"/>
          </a:p>
          <a:p>
            <a:endParaRPr lang="en-GB" dirty="0"/>
          </a:p>
        </p:txBody>
      </p:sp>
      <p:sp>
        <p:nvSpPr>
          <p:cNvPr id="4" name="Slide Number Placeholder 3"/>
          <p:cNvSpPr>
            <a:spLocks noGrp="1"/>
          </p:cNvSpPr>
          <p:nvPr>
            <p:ph type="sldNum" sz="quarter" idx="10"/>
          </p:nvPr>
        </p:nvSpPr>
        <p:spPr/>
        <p:txBody>
          <a:bodyPr/>
          <a:lstStyle/>
          <a:p>
            <a:fld id="{33F4D361-7912-442D-91D3-46C977EF6020}" type="slidenum">
              <a:rPr lang="en-GB" smtClean="0"/>
              <a:pPr/>
              <a:t>12</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is a photo of a 16 year old girl who was born totally blind and her older friend and mentor standing in front of a piano.  </a:t>
            </a:r>
          </a:p>
          <a:p>
            <a:endParaRPr lang="en-GB" baseline="0" dirty="0" smtClean="0"/>
          </a:p>
          <a:p>
            <a:r>
              <a:rPr lang="en-GB" baseline="0" dirty="0" smtClean="0"/>
              <a:t>This photo epitomises how I would see my report working in practice, working closely with education, being able to arrange a mentor who can ‘get inside her head’ and who Rachel can really relate to and open up to.   Anne has made an invaluable difference to Rachel’s emotional and social development.    </a:t>
            </a:r>
            <a:endParaRPr lang="en-GB" dirty="0"/>
          </a:p>
          <a:p>
            <a:endParaRPr lang="en-GB" dirty="0"/>
          </a:p>
        </p:txBody>
      </p:sp>
      <p:sp>
        <p:nvSpPr>
          <p:cNvPr id="4" name="Slide Number Placeholder 3"/>
          <p:cNvSpPr>
            <a:spLocks noGrp="1"/>
          </p:cNvSpPr>
          <p:nvPr>
            <p:ph type="sldNum" sz="quarter" idx="10"/>
          </p:nvPr>
        </p:nvSpPr>
        <p:spPr/>
        <p:txBody>
          <a:bodyPr/>
          <a:lstStyle/>
          <a:p>
            <a:fld id="{33F4D361-7912-442D-91D3-46C977EF6020}" type="slidenum">
              <a:rPr lang="en-GB" smtClean="0"/>
              <a:pPr/>
              <a:t>13</a:t>
            </a:fld>
            <a:endParaRPr lang="en-GB" dirty="0"/>
          </a:p>
        </p:txBody>
      </p:sp>
    </p:spTree>
    <p:extLst>
      <p:ext uri="{BB962C8B-B14F-4D97-AF65-F5344CB8AC3E}">
        <p14:creationId xmlns:p14="http://schemas.microsoft.com/office/powerpoint/2010/main" xmlns="" val="1952402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t>Background to the report</a:t>
            </a:r>
          </a:p>
          <a:p>
            <a:endParaRPr lang="en-GB" sz="1400" dirty="0" smtClean="0"/>
          </a:p>
          <a:p>
            <a:r>
              <a:rPr lang="en-GB" sz="1400" dirty="0" smtClean="0"/>
              <a:t>Anecdotal</a:t>
            </a:r>
            <a:r>
              <a:rPr lang="en-GB" sz="1400" baseline="0" dirty="0" smtClean="0"/>
              <a:t> reports</a:t>
            </a:r>
          </a:p>
          <a:p>
            <a:endParaRPr lang="en-GB" sz="1400" baseline="0" dirty="0" smtClean="0"/>
          </a:p>
          <a:p>
            <a:r>
              <a:rPr lang="en-GB" sz="1400" baseline="0" dirty="0" smtClean="0"/>
              <a:t>Are there gaps in service provision?</a:t>
            </a:r>
          </a:p>
          <a:p>
            <a:r>
              <a:rPr lang="en-GB" sz="1400" baseline="0" dirty="0" smtClean="0"/>
              <a:t>Can we build on good practice and improve services to ultimately improve outcomes for children and young people with VI in Wales</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3F4D361-7912-442D-91D3-46C977EF6020}" type="slidenum">
              <a:rPr lang="en-GB" smtClean="0"/>
              <a:pPr/>
              <a:t>2</a:t>
            </a:fld>
            <a:endParaRPr lang="en-GB"/>
          </a:p>
        </p:txBody>
      </p:sp>
    </p:spTree>
    <p:extLst>
      <p:ext uri="{BB962C8B-B14F-4D97-AF65-F5344CB8AC3E}">
        <p14:creationId xmlns:p14="http://schemas.microsoft.com/office/powerpoint/2010/main" xmlns="" val="3540847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3F4D361-7912-442D-91D3-46C977EF6020}"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400" dirty="0" smtClean="0"/>
              <a:t>I’d like to clarify a few terms</a:t>
            </a:r>
          </a:p>
          <a:p>
            <a:endParaRPr lang="en-GB" sz="1400" dirty="0" smtClean="0"/>
          </a:p>
          <a:p>
            <a:r>
              <a:rPr lang="en-GB" sz="1400" dirty="0" smtClean="0"/>
              <a:t>Nought to nineteen</a:t>
            </a:r>
            <a:r>
              <a:rPr lang="en-GB" sz="1400" baseline="0" dirty="0" smtClean="0"/>
              <a:t> years</a:t>
            </a:r>
          </a:p>
          <a:p>
            <a:endParaRPr lang="en-GB" sz="1400" baseline="0" dirty="0" smtClean="0"/>
          </a:p>
          <a:p>
            <a:r>
              <a:rPr lang="en-GB" sz="1400" baseline="0" dirty="0" smtClean="0"/>
              <a:t>Included in the report is a breakdown of how many children are supported by VI service in Education in each Authority in Wales.  </a:t>
            </a:r>
            <a:endParaRPr lang="en-GB" sz="1400" dirty="0"/>
          </a:p>
        </p:txBody>
      </p:sp>
      <p:sp>
        <p:nvSpPr>
          <p:cNvPr id="4" name="Slide Number Placeholder 3"/>
          <p:cNvSpPr>
            <a:spLocks noGrp="1"/>
          </p:cNvSpPr>
          <p:nvPr>
            <p:ph type="sldNum" sz="quarter" idx="10"/>
          </p:nvPr>
        </p:nvSpPr>
        <p:spPr/>
        <p:txBody>
          <a:bodyPr/>
          <a:lstStyle/>
          <a:p>
            <a:fld id="{33F4D361-7912-442D-91D3-46C977EF6020}"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From Jan-April</a:t>
            </a:r>
            <a:r>
              <a:rPr lang="en-GB" baseline="0" dirty="0" smtClean="0"/>
              <a:t> 2012 I undertook interviews with…..</a:t>
            </a:r>
          </a:p>
          <a:p>
            <a:r>
              <a:rPr lang="en-GB" baseline="0" dirty="0" smtClean="0"/>
              <a:t>Questionnaires for ROVIs </a:t>
            </a:r>
          </a:p>
          <a:p>
            <a:endParaRPr lang="en-GB" baseline="0" dirty="0" smtClean="0"/>
          </a:p>
          <a:p>
            <a:r>
              <a:rPr lang="en-GB" baseline="0" dirty="0" smtClean="0"/>
              <a:t>MENTION DIRECTORY OF SERVICES NOW!!!</a:t>
            </a:r>
            <a:endParaRPr lang="en-GB" dirty="0"/>
          </a:p>
        </p:txBody>
      </p:sp>
      <p:sp>
        <p:nvSpPr>
          <p:cNvPr id="4" name="Slide Number Placeholder 3"/>
          <p:cNvSpPr>
            <a:spLocks noGrp="1"/>
          </p:cNvSpPr>
          <p:nvPr>
            <p:ph type="sldNum" sz="quarter" idx="10"/>
          </p:nvPr>
        </p:nvSpPr>
        <p:spPr/>
        <p:txBody>
          <a:bodyPr/>
          <a:lstStyle/>
          <a:p>
            <a:fld id="{33F4D361-7912-442D-91D3-46C977EF6020}"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F4D361-7912-442D-91D3-46C977EF6020}" type="slidenum">
              <a:rPr lang="en-GB" smtClean="0"/>
              <a:pPr/>
              <a:t>7</a:t>
            </a:fld>
            <a:endParaRPr lang="en-GB" dirty="0"/>
          </a:p>
        </p:txBody>
      </p:sp>
    </p:spTree>
    <p:extLst>
      <p:ext uri="{BB962C8B-B14F-4D97-AF65-F5344CB8AC3E}">
        <p14:creationId xmlns:p14="http://schemas.microsoft.com/office/powerpoint/2010/main" xmlns="" val="2308091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13661" lvl="5" defTabSz="925464"/>
            <a:r>
              <a:rPr lang="en-GB" dirty="0" smtClean="0">
                <a:latin typeface="Arial" pitchFamily="34" charset="0"/>
                <a:cs typeface="Arial" pitchFamily="34" charset="0"/>
              </a:rPr>
              <a:t>1. Long-term consequences for children and young people as well as their parents and carers</a:t>
            </a:r>
          </a:p>
          <a:p>
            <a:pPr lvl="5"/>
            <a:endParaRPr lang="en-GB" b="1" dirty="0" smtClean="0">
              <a:latin typeface="Arial" pitchFamily="34" charset="0"/>
              <a:cs typeface="Arial" pitchFamily="34" charset="0"/>
            </a:endParaRPr>
          </a:p>
          <a:p>
            <a:pPr lvl="5"/>
            <a:r>
              <a:rPr lang="en-GB" b="1" dirty="0" smtClean="0">
                <a:latin typeface="Arial" pitchFamily="34" charset="0"/>
                <a:cs typeface="Arial" pitchFamily="34" charset="0"/>
              </a:rPr>
              <a:t>-may not be offered an assessment from Disabled Children's Service</a:t>
            </a:r>
          </a:p>
          <a:p>
            <a:pPr lvl="5"/>
            <a:r>
              <a:rPr lang="en-GB" b="1" dirty="0" smtClean="0">
                <a:latin typeface="Arial" pitchFamily="34" charset="0"/>
                <a:cs typeface="Arial" pitchFamily="34" charset="0"/>
              </a:rPr>
              <a:t>-lack of information on entitlements related to registration (bus pass)</a:t>
            </a:r>
          </a:p>
          <a:p>
            <a:pPr lvl="5"/>
            <a:r>
              <a:rPr lang="en-GB" b="1" dirty="0" smtClean="0">
                <a:latin typeface="Arial" pitchFamily="34" charset="0"/>
                <a:cs typeface="Arial" pitchFamily="34" charset="0"/>
              </a:rPr>
              <a:t>-lack of information on support from Voluntary Sector such as RNIB support for children and parents, transition and employment </a:t>
            </a:r>
          </a:p>
          <a:p>
            <a:pPr lvl="5"/>
            <a:r>
              <a:rPr lang="en-GB" b="1" dirty="0" smtClean="0">
                <a:latin typeface="Arial" pitchFamily="34" charset="0"/>
                <a:cs typeface="Arial" pitchFamily="34" charset="0"/>
              </a:rPr>
              <a:t>-lack of knowledge of Statutory Adult Rehabilitation Service</a:t>
            </a:r>
          </a:p>
          <a:p>
            <a:endParaRPr lang="en-GB" dirty="0" smtClean="0"/>
          </a:p>
          <a:p>
            <a:r>
              <a:rPr lang="en-GB" dirty="0" smtClean="0"/>
              <a:t>2.</a:t>
            </a:r>
            <a:r>
              <a:rPr lang="en-GB" baseline="0" dirty="0" smtClean="0"/>
              <a:t> Transition – young people 14-25 years need consistency of services but services are disjointed.  </a:t>
            </a:r>
          </a:p>
          <a:p>
            <a:endParaRPr lang="en-GB" baseline="0" dirty="0" smtClean="0"/>
          </a:p>
          <a:p>
            <a:r>
              <a:rPr lang="en-GB" baseline="0" dirty="0" smtClean="0"/>
              <a:t>3. Regular VI-specific Social Groups were lacking in many areas.  Young people and parents reported the need for peer support and opportunities are limited.</a:t>
            </a:r>
          </a:p>
          <a:p>
            <a:endParaRPr lang="en-GB" baseline="0" dirty="0" smtClean="0"/>
          </a:p>
          <a:p>
            <a:r>
              <a:rPr lang="en-GB" baseline="0" dirty="0" smtClean="0"/>
              <a:t>4. Communication between services in some areas are poor.    </a:t>
            </a:r>
            <a:endParaRPr lang="en-GB" dirty="0" smtClean="0"/>
          </a:p>
          <a:p>
            <a:endParaRPr lang="en-GB" dirty="0"/>
          </a:p>
        </p:txBody>
      </p:sp>
      <p:sp>
        <p:nvSpPr>
          <p:cNvPr id="4" name="Slide Number Placeholder 3"/>
          <p:cNvSpPr>
            <a:spLocks noGrp="1"/>
          </p:cNvSpPr>
          <p:nvPr>
            <p:ph type="sldNum" sz="quarter" idx="10"/>
          </p:nvPr>
        </p:nvSpPr>
        <p:spPr/>
        <p:txBody>
          <a:bodyPr/>
          <a:lstStyle/>
          <a:p>
            <a:fld id="{33F4D361-7912-442D-91D3-46C977EF6020}" type="slidenum">
              <a:rPr lang="en-GB" smtClean="0"/>
              <a:pPr/>
              <a:t>8</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400" dirty="0" smtClean="0">
                <a:latin typeface="Arial" pitchFamily="34" charset="0"/>
                <a:cs typeface="Arial" pitchFamily="34" charset="0"/>
              </a:rPr>
              <a:t>(i) The mobility service should address mobility needs at school, in the child’s home and in their local community. </a:t>
            </a:r>
            <a:endParaRPr lang="en-GB" sz="1400" dirty="0" smtClean="0"/>
          </a:p>
          <a:p>
            <a:endParaRPr lang="en-GB" sz="1400" dirty="0" smtClean="0"/>
          </a:p>
          <a:p>
            <a:r>
              <a:rPr lang="en-GB" sz="1400" dirty="0" smtClean="0"/>
              <a:t>(ii) The post, possibly joint-funded between education and social care, needs to be based in Children’s Services to increase awareness of the specialist needs of VI children and young people and to promote joint-working across services. The needs of young people of transition age 14-25 are greatest as current provision varies greatly from one authority to another. </a:t>
            </a:r>
          </a:p>
          <a:p>
            <a:endParaRPr lang="en-GB" sz="1400" dirty="0" smtClean="0"/>
          </a:p>
        </p:txBody>
      </p:sp>
      <p:sp>
        <p:nvSpPr>
          <p:cNvPr id="4" name="Slide Number Placeholder 3"/>
          <p:cNvSpPr>
            <a:spLocks noGrp="1"/>
          </p:cNvSpPr>
          <p:nvPr>
            <p:ph type="sldNum" sz="quarter" idx="10"/>
          </p:nvPr>
        </p:nvSpPr>
        <p:spPr/>
        <p:txBody>
          <a:bodyPr/>
          <a:lstStyle/>
          <a:p>
            <a:fld id="{33F4D361-7912-442D-91D3-46C977EF6020}" type="slidenum">
              <a:rPr lang="en-GB" smtClean="0"/>
              <a:pPr/>
              <a:t>10</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400" dirty="0" smtClean="0"/>
              <a:t>The current RNIB Transitions Service is undergoing expansion with the potential recruitment of a part-time Transitions Officer for South Wales and an equivalent in North Wales. </a:t>
            </a:r>
          </a:p>
          <a:p>
            <a:endParaRPr lang="en-GB" sz="1400" dirty="0" smtClean="0"/>
          </a:p>
          <a:p>
            <a:r>
              <a:rPr lang="en-GB" sz="1400" dirty="0" smtClean="0">
                <a:latin typeface="Arial" pitchFamily="34" charset="0"/>
                <a:cs typeface="Arial" pitchFamily="34" charset="0"/>
              </a:rPr>
              <a:t>Referrals should be made as appropriate. </a:t>
            </a:r>
          </a:p>
          <a:p>
            <a:endParaRPr lang="en-GB" sz="1400" dirty="0" smtClean="0">
              <a:latin typeface="Arial" pitchFamily="34" charset="0"/>
              <a:cs typeface="Arial" pitchFamily="34" charset="0"/>
            </a:endParaRPr>
          </a:p>
          <a:p>
            <a:r>
              <a:rPr lang="en-GB" sz="1400" dirty="0" smtClean="0"/>
              <a:t>Identify one ROVI to take the lead on transition working whilst ensuring that protected time is allocated to ensure that other aspects of their job do not take priority over their role with young people. </a:t>
            </a:r>
          </a:p>
        </p:txBody>
      </p:sp>
      <p:sp>
        <p:nvSpPr>
          <p:cNvPr id="4" name="Slide Number Placeholder 3"/>
          <p:cNvSpPr>
            <a:spLocks noGrp="1"/>
          </p:cNvSpPr>
          <p:nvPr>
            <p:ph type="sldNum" sz="quarter" idx="10"/>
          </p:nvPr>
        </p:nvSpPr>
        <p:spPr/>
        <p:txBody>
          <a:bodyPr/>
          <a:lstStyle/>
          <a:p>
            <a:fld id="{33F4D361-7912-442D-91D3-46C977EF6020}" type="slidenum">
              <a:rPr lang="en-GB" smtClean="0"/>
              <a:pPr/>
              <a:t>11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BB7E4FE-A178-4C16-8DA2-85360B75CF5B}" type="datetimeFigureOut">
              <a:rPr lang="en-GB" smtClean="0"/>
              <a:pPr/>
              <a:t>19/09/2012</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43755482-8271-4CFF-9AD3-61C186268652}"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B7E4FE-A178-4C16-8DA2-85360B75CF5B}" type="datetimeFigureOut">
              <a:rPr lang="en-GB" smtClean="0"/>
              <a:pPr/>
              <a:t>19/09/2012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3755482-8271-4CFF-9AD3-61C186268652}"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B7E4FE-A178-4C16-8DA2-85360B75CF5B}" type="datetimeFigureOut">
              <a:rPr lang="en-GB" smtClean="0"/>
              <a:pPr/>
              <a:t>19/09/2012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3755482-8271-4CFF-9AD3-61C186268652}"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B7E4FE-A178-4C16-8DA2-85360B75CF5B}" type="datetimeFigureOut">
              <a:rPr lang="en-GB" smtClean="0"/>
              <a:pPr/>
              <a:t>19/09/2012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3755482-8271-4CFF-9AD3-61C186268652}"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B7E4FE-A178-4C16-8DA2-85360B75CF5B}" type="datetimeFigureOut">
              <a:rPr lang="en-GB" smtClean="0"/>
              <a:pPr/>
              <a:t>19/09/2012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3755482-8271-4CFF-9AD3-61C186268652}"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B7E4FE-A178-4C16-8DA2-85360B75CF5B}" type="datetimeFigureOut">
              <a:rPr lang="en-GB" smtClean="0"/>
              <a:pPr/>
              <a:t>19/09/2012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3755482-8271-4CFF-9AD3-61C186268652}"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BB7E4FE-A178-4C16-8DA2-85360B75CF5B}" type="datetimeFigureOut">
              <a:rPr lang="en-GB" smtClean="0"/>
              <a:pPr/>
              <a:t>19/09/2012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3755482-8271-4CFF-9AD3-61C186268652}"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B7E4FE-A178-4C16-8DA2-85360B75CF5B}" type="datetimeFigureOut">
              <a:rPr lang="en-GB" smtClean="0"/>
              <a:pPr/>
              <a:t>19/09/2012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3755482-8271-4CFF-9AD3-61C186268652}"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7E4FE-A178-4C16-8DA2-85360B75CF5B}" type="datetimeFigureOut">
              <a:rPr lang="en-GB" smtClean="0"/>
              <a:pPr/>
              <a:t>19/09/2012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3755482-8271-4CFF-9AD3-61C186268652}"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B7E4FE-A178-4C16-8DA2-85360B75CF5B}" type="datetimeFigureOut">
              <a:rPr lang="en-GB" smtClean="0"/>
              <a:pPr/>
              <a:t>19/09/2012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3755482-8271-4CFF-9AD3-61C186268652}"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B7E4FE-A178-4C16-8DA2-85360B75CF5B}" type="datetimeFigureOut">
              <a:rPr lang="en-GB" smtClean="0"/>
              <a:pPr/>
              <a:t>19/09/2012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43755482-8271-4CFF-9AD3-61C186268652}" type="slidenum">
              <a:rPr lang="en-GB" smtClean="0"/>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B7E4FE-A178-4C16-8DA2-85360B75CF5B}" type="datetimeFigureOut">
              <a:rPr lang="en-GB" smtClean="0"/>
              <a:pPr/>
              <a:t>19/09/2012</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3755482-8271-4CFF-9AD3-61C186268652}" type="slidenum">
              <a:rPr lang="en-GB" smtClean="0"/>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4369" r:id="rId1"/>
    <p:sldLayoutId id="2147484370" r:id="rId2"/>
    <p:sldLayoutId id="2147484371" r:id="rId3"/>
    <p:sldLayoutId id="2147484372" r:id="rId4"/>
    <p:sldLayoutId id="2147484373" r:id="rId5"/>
    <p:sldLayoutId id="2147484374" r:id="rId6"/>
    <p:sldLayoutId id="2147484375" r:id="rId7"/>
    <p:sldLayoutId id="2147484376" r:id="rId8"/>
    <p:sldLayoutId id="2147484377" r:id="rId9"/>
    <p:sldLayoutId id="2147484378" r:id="rId10"/>
    <p:sldLayoutId id="21474843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5400" dirty="0" smtClean="0">
                <a:solidFill>
                  <a:schemeClr val="accent2">
                    <a:lumMod val="40000"/>
                    <a:lumOff val="60000"/>
                  </a:schemeClr>
                </a:solidFill>
                <a:latin typeface="Arial" pitchFamily="34" charset="0"/>
                <a:cs typeface="Arial" pitchFamily="34" charset="0"/>
              </a:rPr>
              <a:t>Growing Up and Moving On</a:t>
            </a:r>
            <a:endParaRPr lang="en-GB" sz="5400" dirty="0">
              <a:solidFill>
                <a:schemeClr val="accent2">
                  <a:lumMod val="40000"/>
                  <a:lumOff val="60000"/>
                </a:schemeClr>
              </a:solidFill>
              <a:latin typeface="Arial" pitchFamily="34" charset="0"/>
              <a:cs typeface="Arial" pitchFamily="34" charset="0"/>
            </a:endParaRPr>
          </a:p>
        </p:txBody>
      </p:sp>
      <p:sp>
        <p:nvSpPr>
          <p:cNvPr id="3" name="Subtitle 2"/>
          <p:cNvSpPr>
            <a:spLocks noGrp="1"/>
          </p:cNvSpPr>
          <p:nvPr>
            <p:ph type="subTitle" idx="1"/>
          </p:nvPr>
        </p:nvSpPr>
        <p:spPr>
          <a:xfrm>
            <a:off x="533400" y="3228536"/>
            <a:ext cx="7854696" cy="2864760"/>
          </a:xfrm>
        </p:spPr>
        <p:txBody>
          <a:bodyPr>
            <a:normAutofit lnSpcReduction="10000"/>
          </a:bodyPr>
          <a:lstStyle/>
          <a:p>
            <a:endParaRPr lang="en-GB" dirty="0" smtClean="0">
              <a:solidFill>
                <a:schemeClr val="bg1"/>
              </a:solidFill>
              <a:latin typeface="Arial" pitchFamily="34" charset="0"/>
              <a:cs typeface="Arial" pitchFamily="34" charset="0"/>
            </a:endParaRPr>
          </a:p>
          <a:p>
            <a:r>
              <a:rPr lang="en-GB" sz="2800" b="1" dirty="0" smtClean="0">
                <a:solidFill>
                  <a:schemeClr val="bg1"/>
                </a:solidFill>
                <a:latin typeface="Arial" pitchFamily="34" charset="0"/>
                <a:cs typeface="Arial" pitchFamily="34" charset="0"/>
              </a:rPr>
              <a:t>Services for Children and Young People with Visual Impairment in Wales</a:t>
            </a:r>
          </a:p>
          <a:p>
            <a:endParaRPr lang="en-GB" sz="2800" b="1" dirty="0" smtClean="0">
              <a:solidFill>
                <a:schemeClr val="bg1"/>
              </a:solidFill>
              <a:latin typeface="Arial" pitchFamily="34" charset="0"/>
              <a:cs typeface="Arial" pitchFamily="34" charset="0"/>
            </a:endParaRPr>
          </a:p>
          <a:p>
            <a:endParaRPr lang="en-GB" sz="2800" b="1" dirty="0" smtClean="0">
              <a:solidFill>
                <a:schemeClr val="bg1"/>
              </a:solidFill>
              <a:latin typeface="Arial" pitchFamily="34" charset="0"/>
              <a:cs typeface="Arial" pitchFamily="34" charset="0"/>
            </a:endParaRPr>
          </a:p>
          <a:p>
            <a:r>
              <a:rPr lang="en-GB" sz="2800" b="1" dirty="0" smtClean="0">
                <a:solidFill>
                  <a:schemeClr val="bg1"/>
                </a:solidFill>
                <a:latin typeface="Arial" pitchFamily="34" charset="0"/>
                <a:cs typeface="Arial" pitchFamily="34" charset="0"/>
              </a:rPr>
              <a:t>Elaine Kelleher</a:t>
            </a:r>
          </a:p>
          <a:p>
            <a:endParaRPr lang="en-GB" sz="11200" dirty="0" smtClean="0">
              <a:solidFill>
                <a:schemeClr val="bg1"/>
              </a:solidFill>
              <a:latin typeface="Arial" pitchFamily="34" charset="0"/>
              <a:cs typeface="Arial" pitchFamily="34" charset="0"/>
            </a:endParaRPr>
          </a:p>
          <a:p>
            <a:endParaRPr lang="en-GB" sz="11200" dirty="0" smtClean="0">
              <a:solidFill>
                <a:schemeClr val="bg1"/>
              </a:solidFill>
              <a:latin typeface="Arial" pitchFamily="34" charset="0"/>
              <a:cs typeface="Arial" pitchFamily="34" charset="0"/>
            </a:endParaRPr>
          </a:p>
          <a:p>
            <a:endParaRPr lang="en-GB" sz="11200" dirty="0" smtClean="0">
              <a:solidFill>
                <a:schemeClr val="bg1"/>
              </a:solidFill>
              <a:latin typeface="Arial" pitchFamily="34" charset="0"/>
              <a:cs typeface="Arial" pitchFamily="34" charset="0"/>
            </a:endParaRPr>
          </a:p>
          <a:p>
            <a:endParaRPr lang="en-GB" sz="11200" dirty="0" smtClean="0">
              <a:solidFill>
                <a:schemeClr val="bg1"/>
              </a:solidFill>
              <a:latin typeface="Arial" pitchFamily="34" charset="0"/>
              <a:cs typeface="Arial" pitchFamily="34" charset="0"/>
            </a:endParaRPr>
          </a:p>
          <a:p>
            <a:endParaRPr lang="en-GB" sz="11200" dirty="0" smtClean="0">
              <a:solidFill>
                <a:schemeClr val="bg1"/>
              </a:solidFill>
              <a:latin typeface="Arial" pitchFamily="34" charset="0"/>
              <a:cs typeface="Arial" pitchFamily="34" charset="0"/>
            </a:endParaRPr>
          </a:p>
          <a:p>
            <a:endParaRPr lang="en-GB" sz="11200" dirty="0" smtClean="0">
              <a:solidFill>
                <a:schemeClr val="bg1"/>
              </a:solidFill>
              <a:latin typeface="Arial" pitchFamily="34" charset="0"/>
              <a:cs typeface="Arial" pitchFamily="34" charset="0"/>
            </a:endParaRPr>
          </a:p>
          <a:p>
            <a:endParaRPr lang="en-GB" sz="11200" dirty="0" smtClean="0">
              <a:solidFill>
                <a:schemeClr val="bg1"/>
              </a:solidFill>
              <a:latin typeface="Arial" pitchFamily="34" charset="0"/>
              <a:cs typeface="Arial" pitchFamily="34" charset="0"/>
            </a:endParaRPr>
          </a:p>
          <a:p>
            <a:endParaRPr lang="en-GB" sz="11200" dirty="0">
              <a:solidFill>
                <a:schemeClr val="bg1"/>
              </a:solidFill>
              <a:latin typeface="Arial" pitchFamily="34" charset="0"/>
              <a:cs typeface="Arial" pitchFamily="34" charset="0"/>
            </a:endParaRPr>
          </a:p>
        </p:txBody>
      </p:sp>
      <p:pic>
        <p:nvPicPr>
          <p:cNvPr id="2063" name="Picture 15" descr="C:\Users\Elaine\AppData\Local\Microsoft\Windows\Temporary Internet Files\Content.IE5\OI36QSV8\MC900326970[1].wmf"/>
          <p:cNvPicPr>
            <a:picLocks noChangeAspect="1" noChangeArrowheads="1"/>
          </p:cNvPicPr>
          <p:nvPr/>
        </p:nvPicPr>
        <p:blipFill>
          <a:blip r:embed="rId3" cstate="print"/>
          <a:srcRect/>
          <a:stretch>
            <a:fillRect/>
          </a:stretch>
        </p:blipFill>
        <p:spPr bwMode="auto">
          <a:xfrm>
            <a:off x="683568" y="4653136"/>
            <a:ext cx="1467612" cy="1799539"/>
          </a:xfrm>
          <a:prstGeom prst="rect">
            <a:avLst/>
          </a:prstGeom>
          <a:noFill/>
        </p:spPr>
      </p:pic>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708688"/>
          </a:xfrm>
        </p:spPr>
        <p:txBody>
          <a:bodyPr>
            <a:normAutofit fontScale="90000"/>
          </a:bodyPr>
          <a:lstStyle/>
          <a:p>
            <a:r>
              <a:rPr lang="en-GB" dirty="0" smtClean="0">
                <a:latin typeface="Arial" pitchFamily="34" charset="0"/>
                <a:cs typeface="Arial" pitchFamily="34" charset="0"/>
              </a:rPr>
              <a:t>Recommendations </a:t>
            </a:r>
            <a:endParaRPr lang="en-GB" dirty="0">
              <a:latin typeface="Arial" pitchFamily="34" charset="0"/>
              <a:cs typeface="Arial" pitchFamily="34" charset="0"/>
            </a:endParaRPr>
          </a:p>
        </p:txBody>
      </p:sp>
      <p:sp>
        <p:nvSpPr>
          <p:cNvPr id="2" name="Content Placeholder 1"/>
          <p:cNvSpPr>
            <a:spLocks noGrp="1"/>
          </p:cNvSpPr>
          <p:nvPr>
            <p:ph idx="1"/>
          </p:nvPr>
        </p:nvSpPr>
        <p:spPr>
          <a:xfrm>
            <a:off x="457200" y="1484784"/>
            <a:ext cx="8229600" cy="4839816"/>
          </a:xfrm>
        </p:spPr>
        <p:txBody>
          <a:bodyPr>
            <a:noAutofit/>
          </a:bodyPr>
          <a:lstStyle/>
          <a:p>
            <a:pPr lvl="0">
              <a:buNone/>
            </a:pPr>
            <a:r>
              <a:rPr lang="en-GB" sz="2000" dirty="0" smtClean="0">
                <a:latin typeface="Arial" pitchFamily="34" charset="0"/>
                <a:cs typeface="Arial" pitchFamily="34" charset="0"/>
              </a:rPr>
              <a:t>Habilitation</a:t>
            </a:r>
            <a:r>
              <a:rPr lang="en-GB" sz="2000" dirty="0" smtClean="0">
                <a:latin typeface="Arial" pitchFamily="34" charset="0"/>
                <a:cs typeface="Arial" pitchFamily="34" charset="0"/>
              </a:rPr>
              <a:t>:</a:t>
            </a:r>
          </a:p>
          <a:p>
            <a:pPr lvl="0"/>
            <a:r>
              <a:rPr lang="en-GB" sz="2000" dirty="0" smtClean="0">
                <a:latin typeface="Arial" pitchFamily="34" charset="0"/>
                <a:cs typeface="Arial" pitchFamily="34" charset="0"/>
              </a:rPr>
              <a:t>Every VI child and young person in Wales should have access to a full </a:t>
            </a:r>
            <a:r>
              <a:rPr lang="en-GB" sz="2000" dirty="0" smtClean="0">
                <a:latin typeface="Arial" pitchFamily="34" charset="0"/>
                <a:cs typeface="Arial" pitchFamily="34" charset="0"/>
              </a:rPr>
              <a:t>habilitation</a:t>
            </a:r>
            <a:r>
              <a:rPr lang="en-GB" sz="2000" dirty="0" smtClean="0">
                <a:latin typeface="Arial" pitchFamily="34" charset="0"/>
                <a:cs typeface="Arial" pitchFamily="34" charset="0"/>
              </a:rPr>
              <a:t> service. In the current model of service provision, </a:t>
            </a:r>
            <a:r>
              <a:rPr lang="en-GB" sz="2000" dirty="0" smtClean="0">
                <a:latin typeface="Arial" pitchFamily="34" charset="0"/>
                <a:cs typeface="Arial" pitchFamily="34" charset="0"/>
              </a:rPr>
              <a:t>habilitation</a:t>
            </a:r>
            <a:r>
              <a:rPr lang="en-GB" sz="2000" dirty="0" smtClean="0">
                <a:latin typeface="Arial" pitchFamily="34" charset="0"/>
                <a:cs typeface="Arial" pitchFamily="34" charset="0"/>
              </a:rPr>
              <a:t> service needs to be improved as follows:    </a:t>
            </a:r>
          </a:p>
          <a:p>
            <a:pPr>
              <a:buNone/>
            </a:pPr>
            <a:r>
              <a:rPr lang="en-GB" sz="2000" dirty="0" smtClean="0">
                <a:latin typeface="Arial" pitchFamily="34" charset="0"/>
                <a:cs typeface="Arial" pitchFamily="34" charset="0"/>
              </a:rPr>
              <a:t> </a:t>
            </a:r>
          </a:p>
          <a:p>
            <a:r>
              <a:rPr lang="en-GB" sz="2000" dirty="0" smtClean="0">
                <a:latin typeface="Arial" pitchFamily="34" charset="0"/>
                <a:cs typeface="Arial" pitchFamily="34" charset="0"/>
              </a:rPr>
              <a:t>i</a:t>
            </a:r>
            <a:r>
              <a:rPr lang="en-GB" sz="2000" dirty="0" smtClean="0">
                <a:latin typeface="Arial" pitchFamily="34" charset="0"/>
                <a:cs typeface="Arial" pitchFamily="34" charset="0"/>
              </a:rPr>
              <a:t>. An increase in mobility services in education to ensure that every VI child and young person should have an assessment of their mobility needs. </a:t>
            </a:r>
          </a:p>
          <a:p>
            <a:pPr>
              <a:buNone/>
            </a:pPr>
            <a:r>
              <a:rPr lang="en-GB" sz="2000" dirty="0" smtClean="0">
                <a:latin typeface="Arial" pitchFamily="34" charset="0"/>
                <a:cs typeface="Arial" pitchFamily="34" charset="0"/>
              </a:rPr>
              <a:t> </a:t>
            </a:r>
          </a:p>
          <a:p>
            <a:r>
              <a:rPr lang="en-GB" sz="2000" dirty="0" smtClean="0">
                <a:latin typeface="Arial" pitchFamily="34" charset="0"/>
                <a:cs typeface="Arial" pitchFamily="34" charset="0"/>
              </a:rPr>
              <a:t>ii. The creation of a Rehabilitation / </a:t>
            </a:r>
            <a:r>
              <a:rPr lang="en-GB" sz="2000" dirty="0" smtClean="0">
                <a:latin typeface="Arial" pitchFamily="34" charset="0"/>
                <a:cs typeface="Arial" pitchFamily="34" charset="0"/>
              </a:rPr>
              <a:t>Habilitation</a:t>
            </a:r>
            <a:r>
              <a:rPr lang="en-GB" sz="2000" dirty="0" smtClean="0">
                <a:latin typeface="Arial" pitchFamily="34" charset="0"/>
                <a:cs typeface="Arial" pitchFamily="34" charset="0"/>
              </a:rPr>
              <a:t> Officer post for children and young people on a regional level to provide a service in the authorities where there is no </a:t>
            </a:r>
            <a:r>
              <a:rPr lang="en-GB" sz="2000" dirty="0" smtClean="0">
                <a:latin typeface="Arial" pitchFamily="34" charset="0"/>
                <a:cs typeface="Arial" pitchFamily="34" charset="0"/>
              </a:rPr>
              <a:t>service </a:t>
            </a:r>
            <a:r>
              <a:rPr lang="en-GB" sz="2000" dirty="0" smtClean="0">
                <a:latin typeface="Arial" pitchFamily="34" charset="0"/>
                <a:cs typeface="Arial" pitchFamily="34" charset="0"/>
              </a:rPr>
              <a:t>provision (10 authorities in Wales). </a:t>
            </a:r>
          </a:p>
          <a:p>
            <a:pPr>
              <a:buNone/>
            </a:pPr>
            <a:r>
              <a:rPr lang="en-GB" sz="2000" dirty="0" smtClean="0"/>
              <a:t> </a:t>
            </a:r>
          </a:p>
          <a:p>
            <a:endParaRPr lang="en-GB" sz="1600" dirty="0">
              <a:latin typeface="Arial" pitchFamily="34" charset="0"/>
              <a:cs typeface="Arial" pitchFamily="3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1000"/>
                                        <p:tgtEl>
                                          <p:spTgt spid="2">
                                            <p:txEl>
                                              <p:pRg st="5" end="5"/>
                                            </p:txEl>
                                          </p:spTgt>
                                        </p:tgtEl>
                                      </p:cBhvr>
                                    </p:animEffect>
                                    <p:anim calcmode="lin" valueType="num">
                                      <p:cBhvr>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52704"/>
          </a:xfrm>
        </p:spPr>
        <p:txBody>
          <a:bodyPr/>
          <a:lstStyle/>
          <a:p>
            <a:r>
              <a:rPr lang="en-GB" dirty="0" smtClean="0"/>
              <a:t>Further Recommendations</a:t>
            </a:r>
            <a:endParaRPr lang="en-GB" dirty="0"/>
          </a:p>
        </p:txBody>
      </p:sp>
      <p:sp>
        <p:nvSpPr>
          <p:cNvPr id="2" name="Content Placeholder 1"/>
          <p:cNvSpPr>
            <a:spLocks noGrp="1"/>
          </p:cNvSpPr>
          <p:nvPr>
            <p:ph idx="1"/>
          </p:nvPr>
        </p:nvSpPr>
        <p:spPr>
          <a:xfrm>
            <a:off x="457200" y="1556792"/>
            <a:ext cx="8229600" cy="4767808"/>
          </a:xfrm>
        </p:spPr>
        <p:txBody>
          <a:bodyPr>
            <a:normAutofit fontScale="25000" lnSpcReduction="20000"/>
          </a:bodyPr>
          <a:lstStyle/>
          <a:p>
            <a:pPr lvl="0">
              <a:buNone/>
            </a:pPr>
            <a:r>
              <a:rPr lang="en-GB" sz="8000" dirty="0" smtClean="0">
                <a:latin typeface="Arial" pitchFamily="34" charset="0"/>
                <a:cs typeface="Arial" pitchFamily="34" charset="0"/>
              </a:rPr>
              <a:t>Transition: </a:t>
            </a:r>
          </a:p>
          <a:p>
            <a:pPr lvl="0"/>
            <a:r>
              <a:rPr lang="en-GB" sz="8000" dirty="0" smtClean="0">
                <a:latin typeface="Arial" pitchFamily="34" charset="0"/>
                <a:cs typeface="Arial" pitchFamily="34" charset="0"/>
              </a:rPr>
              <a:t>Creation of a Transitions Officer for VI post based in North Wales to provide a similar level of support for children and young people as that provided in South Wales. </a:t>
            </a:r>
          </a:p>
          <a:p>
            <a:pPr lvl="0">
              <a:buNone/>
            </a:pPr>
            <a:endParaRPr lang="en-GB" sz="8000" dirty="0" smtClean="0">
              <a:latin typeface="Arial" pitchFamily="34" charset="0"/>
              <a:cs typeface="Arial" pitchFamily="34" charset="0"/>
            </a:endParaRPr>
          </a:p>
          <a:p>
            <a:r>
              <a:rPr lang="en-GB" sz="8000" dirty="0" smtClean="0">
                <a:latin typeface="Arial" pitchFamily="34" charset="0"/>
                <a:cs typeface="Arial" pitchFamily="34" charset="0"/>
              </a:rPr>
              <a:t> Links need to be made at an early stage between VI services in education and Rehabilitation services in Adult Social Care to ensure the young person is aware of services available to them. </a:t>
            </a:r>
          </a:p>
          <a:p>
            <a:pPr>
              <a:buNone/>
            </a:pPr>
            <a:endParaRPr lang="en-GB" sz="8000" dirty="0" smtClean="0">
              <a:latin typeface="Arial" pitchFamily="34" charset="0"/>
              <a:cs typeface="Arial" pitchFamily="34" charset="0"/>
            </a:endParaRPr>
          </a:p>
          <a:p>
            <a:r>
              <a:rPr lang="en-GB" sz="8000" dirty="0" smtClean="0">
                <a:latin typeface="Arial" pitchFamily="34" charset="0"/>
                <a:cs typeface="Arial" pitchFamily="34" charset="0"/>
              </a:rPr>
              <a:t>Where </a:t>
            </a:r>
            <a:r>
              <a:rPr lang="en-GB" sz="8000" dirty="0" smtClean="0">
                <a:latin typeface="Arial" pitchFamily="34" charset="0"/>
                <a:cs typeface="Arial" pitchFamily="34" charset="0"/>
              </a:rPr>
              <a:t>habilitation</a:t>
            </a:r>
            <a:r>
              <a:rPr lang="en-GB" sz="8000" dirty="0" smtClean="0">
                <a:latin typeface="Arial" pitchFamily="34" charset="0"/>
                <a:cs typeface="Arial" pitchFamily="34" charset="0"/>
              </a:rPr>
              <a:t> services for VI children and young people don’t currently exist, improvement of the transition to adulthood process is required by prioritising the needs of visually impaired young people by Adult VI services.</a:t>
            </a:r>
          </a:p>
          <a:p>
            <a:endParaRPr lang="en-GB" sz="6600" dirty="0" smtClean="0">
              <a:latin typeface="Arial" pitchFamily="34" charset="0"/>
              <a:cs typeface="Arial" pitchFamily="34" charset="0"/>
            </a:endParaRPr>
          </a:p>
          <a:p>
            <a:endParaRPr lang="en-GB" sz="4800" dirty="0"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1000"/>
                                        <p:tgtEl>
                                          <p:spTgt spid="2">
                                            <p:txEl>
                                              <p:pRg st="5" end="5"/>
                                            </p:txEl>
                                          </p:spTgt>
                                        </p:tgtEl>
                                      </p:cBhvr>
                                    </p:animEffect>
                                    <p:anim calcmode="lin" valueType="num">
                                      <p:cBhvr>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0616"/>
          </a:xfrm>
        </p:spPr>
        <p:txBody>
          <a:bodyPr>
            <a:normAutofit fontScale="90000"/>
          </a:bodyPr>
          <a:lstStyle/>
          <a:p>
            <a:endParaRPr lang="en-GB" dirty="0"/>
          </a:p>
        </p:txBody>
      </p:sp>
      <p:sp>
        <p:nvSpPr>
          <p:cNvPr id="3" name="Content Placeholder 2"/>
          <p:cNvSpPr>
            <a:spLocks noGrp="1"/>
          </p:cNvSpPr>
          <p:nvPr>
            <p:ph idx="1"/>
          </p:nvPr>
        </p:nvSpPr>
        <p:spPr>
          <a:xfrm>
            <a:off x="467544" y="764704"/>
            <a:ext cx="8229600" cy="5832648"/>
          </a:xfrm>
        </p:spPr>
        <p:txBody>
          <a:bodyPr>
            <a:normAutofit fontScale="40000" lnSpcReduction="20000"/>
          </a:bodyPr>
          <a:lstStyle/>
          <a:p>
            <a:pPr>
              <a:buNone/>
            </a:pPr>
            <a:r>
              <a:rPr lang="en-GB" sz="2900" dirty="0" smtClean="0">
                <a:latin typeface="Arial" pitchFamily="34" charset="0"/>
                <a:cs typeface="Arial" pitchFamily="34" charset="0"/>
              </a:rPr>
              <a:t> </a:t>
            </a:r>
            <a:r>
              <a:rPr lang="en-GB" sz="5000" dirty="0" smtClean="0">
                <a:latin typeface="Arial" pitchFamily="34" charset="0"/>
                <a:cs typeface="Arial" pitchFamily="34" charset="0"/>
              </a:rPr>
              <a:t>Other: </a:t>
            </a:r>
          </a:p>
          <a:p>
            <a:pPr lvl="0"/>
            <a:r>
              <a:rPr lang="en-GB" sz="5000" dirty="0" smtClean="0">
                <a:latin typeface="Arial" pitchFamily="34" charset="0"/>
                <a:cs typeface="Arial" pitchFamily="34" charset="0"/>
              </a:rPr>
              <a:t> Creation of regular VI-specific social groups for children and young people in each region. </a:t>
            </a:r>
          </a:p>
          <a:p>
            <a:pPr>
              <a:buNone/>
            </a:pPr>
            <a:r>
              <a:rPr lang="en-GB" sz="5000" dirty="0" smtClean="0">
                <a:latin typeface="Arial" pitchFamily="34" charset="0"/>
                <a:cs typeface="Arial" pitchFamily="34" charset="0"/>
              </a:rPr>
              <a:t> </a:t>
            </a:r>
          </a:p>
          <a:p>
            <a:r>
              <a:rPr lang="en-GB" sz="5000" dirty="0" smtClean="0">
                <a:latin typeface="Arial" pitchFamily="34" charset="0"/>
                <a:cs typeface="Arial" pitchFamily="34" charset="0"/>
              </a:rPr>
              <a:t>Highlight the findings regarding registration with Eye Clinic Liaison Officers (ECLOs).  Equip ECLOs with information on entitlements of registration for children and young people and information on statutory and third sector services available in each authority.</a:t>
            </a:r>
          </a:p>
          <a:p>
            <a:pPr>
              <a:buNone/>
            </a:pPr>
            <a:r>
              <a:rPr lang="en-GB" sz="5000" dirty="0" smtClean="0">
                <a:latin typeface="Arial" pitchFamily="34" charset="0"/>
                <a:cs typeface="Arial" pitchFamily="34" charset="0"/>
              </a:rPr>
              <a:t>  </a:t>
            </a:r>
          </a:p>
          <a:p>
            <a:pPr lvl="0"/>
            <a:r>
              <a:rPr lang="en-GB" sz="5000" dirty="0" smtClean="0">
                <a:latin typeface="Arial" pitchFamily="34" charset="0"/>
                <a:cs typeface="Arial" pitchFamily="34" charset="0"/>
              </a:rPr>
              <a:t>Where </a:t>
            </a:r>
            <a:r>
              <a:rPr lang="en-GB" sz="5000" dirty="0" smtClean="0">
                <a:latin typeface="Arial" pitchFamily="34" charset="0"/>
                <a:cs typeface="Arial" pitchFamily="34" charset="0"/>
              </a:rPr>
              <a:t>habilitation</a:t>
            </a:r>
            <a:r>
              <a:rPr lang="en-GB" sz="5000" dirty="0" smtClean="0">
                <a:latin typeface="Arial" pitchFamily="34" charset="0"/>
                <a:cs typeface="Arial" pitchFamily="34" charset="0"/>
              </a:rPr>
              <a:t> services currently exist for VI children and young people, VI specialists in education and social care need to meet regularly to discuss the needs and plan service intervention to provide continuity and improve outcomes for VI children and young people.     </a:t>
            </a:r>
          </a:p>
          <a:p>
            <a:pPr>
              <a:buNone/>
            </a:pPr>
            <a:endParaRPr lang="en-GB" sz="5000" dirty="0" smtClean="0">
              <a:latin typeface="Arial" pitchFamily="34" charset="0"/>
              <a:cs typeface="Arial" pitchFamily="34" charset="0"/>
            </a:endParaRPr>
          </a:p>
          <a:p>
            <a:r>
              <a:rPr lang="en-GB" sz="5000" dirty="0" smtClean="0">
                <a:latin typeface="Arial" pitchFamily="34" charset="0"/>
                <a:cs typeface="Arial" pitchFamily="34" charset="0"/>
              </a:rPr>
              <a:t>Capitalise on resources already in place. </a:t>
            </a:r>
          </a:p>
          <a:p>
            <a:endParaRPr lang="en-GB" sz="5000" dirty="0" smtClean="0">
              <a:latin typeface="Arial" pitchFamily="34" charset="0"/>
              <a:cs typeface="Arial" pitchFamily="34" charset="0"/>
            </a:endParaRPr>
          </a:p>
          <a:p>
            <a:r>
              <a:rPr lang="en-GB" sz="5000" dirty="0" smtClean="0">
                <a:latin typeface="Arial" pitchFamily="34" charset="0"/>
                <a:cs typeface="Arial" pitchFamily="34" charset="0"/>
              </a:rPr>
              <a:t>Working together to improve communication and partnerships, especially between education and social services leading to multi-agency working with young VI people ultimately achieving their potential for an independent life.</a:t>
            </a:r>
          </a:p>
          <a:p>
            <a:endParaRPr lang="en-GB" sz="5000" dirty="0" smtClean="0">
              <a:latin typeface="Arial" pitchFamily="34" charset="0"/>
              <a:cs typeface="Arial" pitchFamily="34" charset="0"/>
            </a:endParaRPr>
          </a:p>
          <a:p>
            <a:endParaRPr lang="en-GB" sz="5000" dirty="0" smtClean="0">
              <a:latin typeface="Arial" pitchFamily="34" charset="0"/>
              <a:cs typeface="Arial" pitchFamily="34" charset="0"/>
            </a:endParaRPr>
          </a:p>
          <a:p>
            <a:endParaRPr lang="en-GB" sz="38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1000"/>
                                        <p:tgtEl>
                                          <p:spTgt spid="3">
                                            <p:txEl>
                                              <p:pRg st="9" end="9"/>
                                            </p:txEl>
                                          </p:spTgt>
                                        </p:tgtEl>
                                      </p:cBhvr>
                                    </p:animEffect>
                                    <p:anim calcmode="lin" valueType="num">
                                      <p:cBhvr>
                                        <p:cTn id="4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9"/>
            <a:ext cx="7772400" cy="720080"/>
          </a:xfrm>
        </p:spPr>
        <p:txBody>
          <a:bodyPr>
            <a:normAutofit/>
          </a:bodyPr>
          <a:lstStyle/>
          <a:p>
            <a:r>
              <a:rPr lang="en-GB" sz="4400" dirty="0" smtClean="0">
                <a:latin typeface="Arial" pitchFamily="34" charset="0"/>
                <a:cs typeface="Arial" pitchFamily="34" charset="0"/>
              </a:rPr>
              <a:t>Any Questions? </a:t>
            </a:r>
            <a:endParaRPr lang="en-GB" sz="4400" dirty="0">
              <a:latin typeface="Arial" pitchFamily="34" charset="0"/>
              <a:cs typeface="Arial" pitchFamily="34" charset="0"/>
            </a:endParaRPr>
          </a:p>
        </p:txBody>
      </p:sp>
      <p:sp>
        <p:nvSpPr>
          <p:cNvPr id="3" name="Subtitle 2"/>
          <p:cNvSpPr>
            <a:spLocks noGrp="1"/>
          </p:cNvSpPr>
          <p:nvPr>
            <p:ph type="subTitle" idx="1"/>
          </p:nvPr>
        </p:nvSpPr>
        <p:spPr>
          <a:xfrm>
            <a:off x="683568" y="5733256"/>
            <a:ext cx="7772400" cy="720080"/>
          </a:xfrm>
        </p:spPr>
        <p:txBody>
          <a:bodyPr>
            <a:normAutofit/>
          </a:bodyPr>
          <a:lstStyle/>
          <a:p>
            <a:endParaRPr lang="en-GB" sz="2400" dirty="0">
              <a:latin typeface="Arial" pitchFamily="34" charset="0"/>
              <a:cs typeface="Arial" pitchFamily="34" charset="0"/>
            </a:endParaRPr>
          </a:p>
        </p:txBody>
      </p:sp>
      <p:pic>
        <p:nvPicPr>
          <p:cNvPr id="1026" name="Picture 2" descr="Y:\Elaine Kelleher\Childrens project 2012\DSC00434.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99592" y="1628800"/>
            <a:ext cx="7416824" cy="46085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8650445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52704"/>
          </a:xfrm>
        </p:spPr>
        <p:txBody>
          <a:bodyPr>
            <a:normAutofit/>
          </a:bodyPr>
          <a:lstStyle/>
          <a:p>
            <a:r>
              <a:rPr lang="en-GB" dirty="0" smtClean="0"/>
              <a:t>Introduction</a:t>
            </a:r>
            <a:endParaRPr lang="en-GB" dirty="0"/>
          </a:p>
        </p:txBody>
      </p:sp>
      <p:sp>
        <p:nvSpPr>
          <p:cNvPr id="2" name="Content Placeholder 1"/>
          <p:cNvSpPr>
            <a:spLocks noGrp="1"/>
          </p:cNvSpPr>
          <p:nvPr>
            <p:ph idx="1"/>
          </p:nvPr>
        </p:nvSpPr>
        <p:spPr>
          <a:xfrm>
            <a:off x="457200" y="1340768"/>
            <a:ext cx="8229600" cy="4983832"/>
          </a:xfrm>
        </p:spPr>
        <p:txBody>
          <a:bodyPr/>
          <a:lstStyle/>
          <a:p>
            <a:pPr marL="109728" indent="0">
              <a:buNone/>
            </a:pPr>
            <a:endParaRPr lang="en-GB" u="sng" dirty="0" smtClean="0">
              <a:latin typeface="Arial" pitchFamily="34" charset="0"/>
              <a:cs typeface="Arial" pitchFamily="34" charset="0"/>
            </a:endParaRPr>
          </a:p>
          <a:p>
            <a:endParaRPr lang="en-GB" b="1" u="sng" dirty="0" smtClean="0">
              <a:latin typeface="Arial" pitchFamily="34" charset="0"/>
              <a:cs typeface="Arial" pitchFamily="34" charset="0"/>
            </a:endParaRPr>
          </a:p>
          <a:p>
            <a:pPr>
              <a:buNone/>
            </a:pPr>
            <a:r>
              <a:rPr lang="en-GB" dirty="0" smtClean="0">
                <a:latin typeface="Arial" pitchFamily="34" charset="0"/>
                <a:cs typeface="Arial" pitchFamily="34" charset="0"/>
              </a:rPr>
              <a:t>  </a:t>
            </a:r>
            <a:r>
              <a:rPr lang="en-GB" dirty="0">
                <a:latin typeface="Arial" pitchFamily="34" charset="0"/>
                <a:cs typeface="Arial" pitchFamily="34" charset="0"/>
              </a:rPr>
              <a:t>C</a:t>
            </a:r>
            <a:r>
              <a:rPr lang="en-GB" dirty="0" smtClean="0">
                <a:latin typeface="Arial" pitchFamily="34" charset="0"/>
                <a:cs typeface="Arial" pitchFamily="34" charset="0"/>
              </a:rPr>
              <a:t>hildren and young people with visual impairment may have good academic skills but lack the independence and life skills to move into the world of further/higher education or workplace</a:t>
            </a:r>
          </a:p>
          <a:p>
            <a:endParaRPr lang="en-GB" dirty="0" smtClean="0">
              <a:latin typeface="Arial" pitchFamily="34" charset="0"/>
              <a:cs typeface="Arial" pitchFamily="34" charset="0"/>
            </a:endParaRPr>
          </a:p>
          <a:p>
            <a:endParaRPr lang="en-GB" sz="2400" dirty="0">
              <a:latin typeface="Arial" pitchFamily="34" charset="0"/>
              <a:cs typeface="Arial" pitchFamily="3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52704"/>
          </a:xfrm>
        </p:spPr>
        <p:txBody>
          <a:bodyPr>
            <a:normAutofit/>
          </a:bodyPr>
          <a:lstStyle/>
          <a:p>
            <a:r>
              <a:rPr lang="en-GB" dirty="0" smtClean="0"/>
              <a:t>Objectives</a:t>
            </a:r>
            <a:endParaRPr lang="en-GB" dirty="0"/>
          </a:p>
        </p:txBody>
      </p:sp>
      <p:sp>
        <p:nvSpPr>
          <p:cNvPr id="2" name="Content Placeholder 1"/>
          <p:cNvSpPr>
            <a:spLocks noGrp="1"/>
          </p:cNvSpPr>
          <p:nvPr>
            <p:ph idx="1"/>
          </p:nvPr>
        </p:nvSpPr>
        <p:spPr>
          <a:xfrm>
            <a:off x="457200" y="1412776"/>
            <a:ext cx="8229600" cy="4911824"/>
          </a:xfrm>
        </p:spPr>
        <p:txBody>
          <a:bodyPr>
            <a:normAutofit/>
          </a:bodyPr>
          <a:lstStyle/>
          <a:p>
            <a:pPr marL="109728" indent="0">
              <a:buNone/>
            </a:pPr>
            <a:endParaRPr lang="en-GB" u="sng" dirty="0" smtClean="0">
              <a:latin typeface="Arial" pitchFamily="34" charset="0"/>
              <a:cs typeface="Arial" pitchFamily="34" charset="0"/>
            </a:endParaRPr>
          </a:p>
          <a:p>
            <a:r>
              <a:rPr lang="en-GB" dirty="0" smtClean="0">
                <a:latin typeface="Arial" pitchFamily="34" charset="0"/>
                <a:cs typeface="Arial" pitchFamily="34" charset="0"/>
              </a:rPr>
              <a:t>What specialist VI services are in place for children and young people in each authority in Wales</a:t>
            </a:r>
          </a:p>
          <a:p>
            <a:endParaRPr lang="en-GB" dirty="0" smtClean="0">
              <a:latin typeface="Arial" pitchFamily="34" charset="0"/>
              <a:cs typeface="Arial" pitchFamily="34" charset="0"/>
            </a:endParaRPr>
          </a:p>
          <a:p>
            <a:r>
              <a:rPr lang="en-GB" dirty="0" smtClean="0">
                <a:latin typeface="Arial" pitchFamily="34" charset="0"/>
                <a:cs typeface="Arial" pitchFamily="34" charset="0"/>
              </a:rPr>
              <a:t>How specialist VI services are addressing the mobility, independent living and social skills needs of children and young people, and to what extent </a:t>
            </a:r>
          </a:p>
          <a:p>
            <a:pPr>
              <a:buNone/>
            </a:pPr>
            <a:endParaRPr lang="en-GB" dirty="0" smtClean="0">
              <a:latin typeface="Arial" pitchFamily="34" charset="0"/>
              <a:cs typeface="Arial" pitchFamily="34" charset="0"/>
            </a:endParaRPr>
          </a:p>
          <a:p>
            <a:r>
              <a:rPr lang="en-GB" dirty="0" smtClean="0">
                <a:latin typeface="Arial" pitchFamily="34" charset="0"/>
                <a:cs typeface="Arial" pitchFamily="34" charset="0"/>
              </a:rPr>
              <a:t>Provide recommendations based on findings</a:t>
            </a:r>
            <a:endParaRPr lang="en-GB" dirty="0">
              <a:latin typeface="Arial" pitchFamily="34" charset="0"/>
              <a:cs typeface="Arial" pitchFamily="3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636680"/>
          </a:xfrm>
        </p:spPr>
        <p:txBody>
          <a:bodyPr>
            <a:normAutofit fontScale="90000"/>
          </a:bodyPr>
          <a:lstStyle/>
          <a:p>
            <a:endParaRPr lang="en-GB" dirty="0"/>
          </a:p>
        </p:txBody>
      </p:sp>
      <p:sp>
        <p:nvSpPr>
          <p:cNvPr id="2" name="Content Placeholder 1"/>
          <p:cNvSpPr>
            <a:spLocks noGrp="1"/>
          </p:cNvSpPr>
          <p:nvPr>
            <p:ph idx="1"/>
          </p:nvPr>
        </p:nvSpPr>
        <p:spPr>
          <a:xfrm>
            <a:off x="457200" y="1412776"/>
            <a:ext cx="8229600" cy="4911824"/>
          </a:xfrm>
        </p:spPr>
        <p:txBody>
          <a:bodyPr>
            <a:normAutofit lnSpcReduction="10000"/>
          </a:bodyPr>
          <a:lstStyle/>
          <a:p>
            <a:r>
              <a:rPr lang="en-GB" sz="2800" dirty="0" err="1" smtClean="0">
                <a:latin typeface="Arial" pitchFamily="34" charset="0"/>
                <a:cs typeface="Arial" pitchFamily="34" charset="0"/>
              </a:rPr>
              <a:t>Habilitation</a:t>
            </a:r>
            <a:r>
              <a:rPr lang="en-GB" sz="2800" dirty="0" smtClean="0">
                <a:latin typeface="Arial" pitchFamily="34" charset="0"/>
                <a:cs typeface="Arial" pitchFamily="34" charset="0"/>
              </a:rPr>
              <a:t> : mobility and independent living skills training for children, recognises the distinct needs of children with VI learning new skills as apposed to Rehabilitation with adults, where the emphasis is on regaining skills.</a:t>
            </a:r>
          </a:p>
          <a:p>
            <a:endParaRPr lang="en-GB" sz="2800" dirty="0" smtClean="0">
              <a:latin typeface="Arial" pitchFamily="34" charset="0"/>
              <a:cs typeface="Arial" pitchFamily="34" charset="0"/>
            </a:endParaRPr>
          </a:p>
          <a:p>
            <a:r>
              <a:rPr lang="en-GB" sz="2800" dirty="0" smtClean="0">
                <a:latin typeface="Arial" pitchFamily="34" charset="0"/>
                <a:cs typeface="Arial" pitchFamily="34" charset="0"/>
              </a:rPr>
              <a:t>Age range 0-19 years</a:t>
            </a:r>
          </a:p>
          <a:p>
            <a:endParaRPr lang="en-GB" sz="2800" dirty="0" smtClean="0">
              <a:latin typeface="Arial" pitchFamily="34" charset="0"/>
              <a:cs typeface="Arial" pitchFamily="34" charset="0"/>
            </a:endParaRPr>
          </a:p>
          <a:p>
            <a:r>
              <a:rPr lang="en-GB" sz="2800" dirty="0" smtClean="0">
                <a:latin typeface="Arial" pitchFamily="34" charset="0"/>
                <a:cs typeface="Arial" pitchFamily="34" charset="0"/>
              </a:rPr>
              <a:t>A total of approx </a:t>
            </a:r>
            <a:r>
              <a:rPr lang="en-GB" sz="2800" dirty="0" smtClean="0">
                <a:latin typeface="Arial" pitchFamily="34" charset="0"/>
                <a:cs typeface="Arial" pitchFamily="34" charset="0"/>
              </a:rPr>
              <a:t>1,500 children and young people were supported by </a:t>
            </a:r>
            <a:r>
              <a:rPr lang="en-GB" sz="2800" dirty="0" smtClean="0">
                <a:latin typeface="Arial" pitchFamily="34" charset="0"/>
                <a:cs typeface="Arial" pitchFamily="34" charset="0"/>
              </a:rPr>
              <a:t>VI Services in Local Education Authorities</a:t>
            </a:r>
            <a:r>
              <a:rPr lang="en-GB" sz="2800" dirty="0" smtClean="0">
                <a:latin typeface="Arial" pitchFamily="34" charset="0"/>
                <a:cs typeface="Arial" pitchFamily="34" charset="0"/>
              </a:rPr>
              <a:t> across </a:t>
            </a:r>
            <a:r>
              <a:rPr lang="en-GB" sz="2800" dirty="0" smtClean="0">
                <a:latin typeface="Arial" pitchFamily="34" charset="0"/>
                <a:cs typeface="Arial" pitchFamily="34" charset="0"/>
              </a:rPr>
              <a:t>Wales in 2011/12</a:t>
            </a:r>
          </a:p>
          <a:p>
            <a:endParaRPr lang="en-GB" sz="37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52704"/>
          </a:xfrm>
        </p:spPr>
        <p:txBody>
          <a:bodyPr>
            <a:normAutofit/>
          </a:bodyPr>
          <a:lstStyle/>
          <a:p>
            <a:r>
              <a:rPr lang="en-GB" dirty="0" smtClean="0"/>
              <a:t>Methods</a:t>
            </a:r>
            <a:endParaRPr lang="en-GB" dirty="0"/>
          </a:p>
        </p:txBody>
      </p:sp>
      <p:sp>
        <p:nvSpPr>
          <p:cNvPr id="2" name="Content Placeholder 1"/>
          <p:cNvSpPr>
            <a:spLocks noGrp="1"/>
          </p:cNvSpPr>
          <p:nvPr>
            <p:ph idx="1"/>
          </p:nvPr>
        </p:nvSpPr>
        <p:spPr>
          <a:xfrm>
            <a:off x="457200" y="1412776"/>
            <a:ext cx="8229600" cy="4911824"/>
          </a:xfrm>
        </p:spPr>
        <p:txBody>
          <a:bodyPr>
            <a:normAutofit/>
          </a:bodyPr>
          <a:lstStyle/>
          <a:p>
            <a:pPr marL="109728" indent="0">
              <a:buNone/>
            </a:pPr>
            <a:endParaRPr lang="en-GB" u="sng" dirty="0" smtClean="0">
              <a:latin typeface="Arial" pitchFamily="34" charset="0"/>
              <a:cs typeface="Arial" pitchFamily="34" charset="0"/>
            </a:endParaRPr>
          </a:p>
          <a:p>
            <a:pPr marL="109728" indent="0">
              <a:buNone/>
            </a:pPr>
            <a:r>
              <a:rPr lang="en-GB" sz="2600" dirty="0" smtClean="0">
                <a:latin typeface="Arial" pitchFamily="34" charset="0"/>
                <a:cs typeface="Arial" pitchFamily="34" charset="0"/>
              </a:rPr>
              <a:t>Interviews with:</a:t>
            </a:r>
          </a:p>
          <a:p>
            <a:r>
              <a:rPr lang="en-GB" sz="2600" dirty="0" smtClean="0">
                <a:latin typeface="Arial" pitchFamily="34" charset="0"/>
                <a:cs typeface="Arial" pitchFamily="34" charset="0"/>
              </a:rPr>
              <a:t>Qualified </a:t>
            </a:r>
            <a:r>
              <a:rPr lang="en-GB" sz="2800" dirty="0" smtClean="0">
                <a:latin typeface="Arial" pitchFamily="34" charset="0"/>
                <a:cs typeface="Arial" pitchFamily="34" charset="0"/>
              </a:rPr>
              <a:t>Teachers</a:t>
            </a:r>
            <a:r>
              <a:rPr lang="en-GB" sz="2600" dirty="0" smtClean="0">
                <a:latin typeface="Arial" pitchFamily="34" charset="0"/>
                <a:cs typeface="Arial" pitchFamily="34" charset="0"/>
              </a:rPr>
              <a:t> for the Visually Impaired (QTVIs)</a:t>
            </a:r>
          </a:p>
          <a:p>
            <a:r>
              <a:rPr lang="en-GB" sz="2600" dirty="0" smtClean="0">
                <a:latin typeface="Arial" pitchFamily="34" charset="0"/>
                <a:cs typeface="Arial" pitchFamily="34" charset="0"/>
              </a:rPr>
              <a:t>Mobility Specialists</a:t>
            </a:r>
          </a:p>
          <a:p>
            <a:r>
              <a:rPr lang="en-GB" sz="2600" dirty="0" smtClean="0">
                <a:latin typeface="Arial" pitchFamily="34" charset="0"/>
                <a:cs typeface="Arial" pitchFamily="34" charset="0"/>
              </a:rPr>
              <a:t>Rehabilitation Officers Visual Impairment (ROVIs) </a:t>
            </a:r>
            <a:endParaRPr lang="en-GB" sz="2600" dirty="0" smtClean="0">
              <a:latin typeface="Arial" pitchFamily="34" charset="0"/>
              <a:cs typeface="Arial" pitchFamily="34" charset="0"/>
            </a:endParaRPr>
          </a:p>
          <a:p>
            <a:r>
              <a:rPr lang="en-GB" dirty="0" smtClean="0">
                <a:latin typeface="Arial" pitchFamily="34" charset="0"/>
                <a:cs typeface="Arial" pitchFamily="34" charset="0"/>
              </a:rPr>
              <a:t>Social Workers VI </a:t>
            </a:r>
            <a:endParaRPr lang="en-GB" sz="2600" dirty="0" smtClean="0">
              <a:latin typeface="Arial" pitchFamily="34" charset="0"/>
              <a:cs typeface="Arial" pitchFamily="34" charset="0"/>
            </a:endParaRPr>
          </a:p>
          <a:p>
            <a:r>
              <a:rPr lang="en-GB" dirty="0" smtClean="0">
                <a:latin typeface="Arial" pitchFamily="34" charset="0"/>
                <a:cs typeface="Arial" pitchFamily="34" charset="0"/>
              </a:rPr>
              <a:t>Third</a:t>
            </a:r>
            <a:r>
              <a:rPr lang="en-GB" sz="2600" dirty="0" smtClean="0">
                <a:latin typeface="Arial" pitchFamily="34" charset="0"/>
                <a:cs typeface="Arial" pitchFamily="34" charset="0"/>
              </a:rPr>
              <a:t> Sector (RNIB Cymru, North Wales Society for the Blind, Vision Support, Sight Support, Cardiff Vale and Valleys)</a:t>
            </a:r>
          </a:p>
          <a:p>
            <a:r>
              <a:rPr lang="en-GB" sz="2600" dirty="0" smtClean="0">
                <a:latin typeface="Arial" pitchFamily="34" charset="0"/>
                <a:cs typeface="Arial" pitchFamily="34" charset="0"/>
              </a:rPr>
              <a:t>Parents and young people</a:t>
            </a:r>
          </a:p>
          <a:p>
            <a:pPr>
              <a:buNone/>
            </a:pPr>
            <a:endParaRPr lang="en-GB"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1000"/>
                                        <p:tgtEl>
                                          <p:spTgt spid="2">
                                            <p:txEl>
                                              <p:pRg st="6" end="6"/>
                                            </p:txEl>
                                          </p:spTgt>
                                        </p:tgtEl>
                                      </p:cBhvr>
                                    </p:animEffect>
                                    <p:anim calcmode="lin" valueType="num">
                                      <p:cBhvr>
                                        <p:cTn id="3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1000"/>
                                        <p:tgtEl>
                                          <p:spTgt spid="2">
                                            <p:txEl>
                                              <p:pRg st="7" end="7"/>
                                            </p:txEl>
                                          </p:spTgt>
                                        </p:tgtEl>
                                      </p:cBhvr>
                                    </p:animEffect>
                                    <p:anim calcmode="lin" valueType="num">
                                      <p:cBhvr>
                                        <p:cTn id="3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4400" dirty="0" smtClean="0">
                <a:latin typeface="Arial" pitchFamily="34" charset="0"/>
                <a:cs typeface="Arial" pitchFamily="34" charset="0"/>
              </a:rPr>
              <a:t/>
            </a:r>
            <a:br>
              <a:rPr lang="en-GB" sz="4400" dirty="0" smtClean="0">
                <a:latin typeface="Arial" pitchFamily="34" charset="0"/>
                <a:cs typeface="Arial" pitchFamily="34" charset="0"/>
              </a:rPr>
            </a:br>
            <a:r>
              <a:rPr lang="en-GB" sz="4400" dirty="0" smtClean="0">
                <a:latin typeface="Arial" pitchFamily="34" charset="0"/>
                <a:cs typeface="Arial" pitchFamily="34" charset="0"/>
              </a:rPr>
              <a:t/>
            </a:r>
            <a:br>
              <a:rPr lang="en-GB" sz="4400" dirty="0" smtClean="0">
                <a:latin typeface="Arial" pitchFamily="34" charset="0"/>
                <a:cs typeface="Arial" pitchFamily="34" charset="0"/>
              </a:rPr>
            </a:br>
            <a:r>
              <a:rPr lang="en-GB" sz="4400" dirty="0" smtClean="0">
                <a:latin typeface="Arial" pitchFamily="34" charset="0"/>
                <a:cs typeface="Arial" pitchFamily="34" charset="0"/>
              </a:rPr>
              <a:t/>
            </a:r>
            <a:br>
              <a:rPr lang="en-GB" sz="4400" dirty="0" smtClean="0">
                <a:latin typeface="Arial" pitchFamily="34" charset="0"/>
                <a:cs typeface="Arial" pitchFamily="34" charset="0"/>
              </a:rPr>
            </a:br>
            <a:r>
              <a:rPr lang="en-GB" sz="4400" dirty="0" smtClean="0">
                <a:latin typeface="Arial" pitchFamily="34" charset="0"/>
                <a:cs typeface="Arial" pitchFamily="34" charset="0"/>
              </a:rPr>
              <a:t/>
            </a:r>
            <a:br>
              <a:rPr lang="en-GB" sz="4400" dirty="0" smtClean="0">
                <a:latin typeface="Arial" pitchFamily="34" charset="0"/>
                <a:cs typeface="Arial" pitchFamily="34" charset="0"/>
              </a:rPr>
            </a:br>
            <a:r>
              <a:rPr lang="en-GB" sz="4400" dirty="0" smtClean="0">
                <a:latin typeface="Arial" pitchFamily="34" charset="0"/>
                <a:cs typeface="Arial" pitchFamily="34" charset="0"/>
              </a:rPr>
              <a:t/>
            </a:r>
            <a:br>
              <a:rPr lang="en-GB" sz="4400" dirty="0" smtClean="0">
                <a:latin typeface="Arial" pitchFamily="34" charset="0"/>
                <a:cs typeface="Arial" pitchFamily="34" charset="0"/>
              </a:rPr>
            </a:br>
            <a:r>
              <a:rPr lang="en-GB" sz="4400" dirty="0" smtClean="0">
                <a:latin typeface="Arial" pitchFamily="34" charset="0"/>
                <a:cs typeface="Arial" pitchFamily="34" charset="0"/>
              </a:rPr>
              <a:t/>
            </a:r>
            <a:br>
              <a:rPr lang="en-GB" sz="4400" dirty="0" smtClean="0">
                <a:latin typeface="Arial" pitchFamily="34" charset="0"/>
                <a:cs typeface="Arial" pitchFamily="34" charset="0"/>
              </a:rPr>
            </a:br>
            <a:r>
              <a:rPr lang="en-GB" sz="4400" dirty="0" smtClean="0">
                <a:latin typeface="Arial" pitchFamily="34" charset="0"/>
                <a:cs typeface="Arial" pitchFamily="34" charset="0"/>
              </a:rPr>
              <a:t/>
            </a:r>
            <a:br>
              <a:rPr lang="en-GB" sz="4400" dirty="0" smtClean="0">
                <a:latin typeface="Arial" pitchFamily="34" charset="0"/>
                <a:cs typeface="Arial" pitchFamily="34" charset="0"/>
              </a:rPr>
            </a:br>
            <a:r>
              <a:rPr lang="en-GB" sz="4000" b="1" dirty="0" smtClean="0">
                <a:latin typeface="Arial" pitchFamily="34" charset="0"/>
                <a:cs typeface="Arial" pitchFamily="34" charset="0"/>
              </a:rPr>
              <a:t>Delivery of Mobility Services in </a:t>
            </a:r>
            <a:br>
              <a:rPr lang="en-GB" sz="4000" b="1" dirty="0" smtClean="0">
                <a:latin typeface="Arial" pitchFamily="34" charset="0"/>
                <a:cs typeface="Arial" pitchFamily="34" charset="0"/>
              </a:rPr>
            </a:br>
            <a:r>
              <a:rPr lang="en-GB" sz="4000" b="1" dirty="0" smtClean="0">
                <a:latin typeface="Arial" pitchFamily="34" charset="0"/>
                <a:cs typeface="Arial" pitchFamily="34" charset="0"/>
              </a:rPr>
              <a:t>Education</a:t>
            </a:r>
            <a:endParaRPr lang="en-GB" sz="4000" b="1" dirty="0">
              <a:latin typeface="Arial" pitchFamily="34" charset="0"/>
              <a:cs typeface="Arial" pitchFamily="34" charset="0"/>
            </a:endParaRPr>
          </a:p>
        </p:txBody>
      </p:sp>
      <p:sp>
        <p:nvSpPr>
          <p:cNvPr id="2" name="Content Placeholder 1"/>
          <p:cNvSpPr>
            <a:spLocks noGrp="1"/>
          </p:cNvSpPr>
          <p:nvPr>
            <p:ph sz="half" idx="1"/>
          </p:nvPr>
        </p:nvSpPr>
        <p:spPr/>
        <p:txBody>
          <a:bodyPr>
            <a:normAutofit/>
          </a:bodyPr>
          <a:lstStyle/>
          <a:p>
            <a:r>
              <a:rPr lang="en-GB" sz="2400" dirty="0" smtClean="0">
                <a:solidFill>
                  <a:srgbClr val="FFC000"/>
                </a:solidFill>
                <a:latin typeface="Arial" pitchFamily="34" charset="0"/>
                <a:cs typeface="Arial" pitchFamily="34" charset="0"/>
              </a:rPr>
              <a:t>1. 18 Authorities employ Mobility Specialists directly in education</a:t>
            </a:r>
          </a:p>
          <a:p>
            <a:endParaRPr lang="en-GB" sz="2400" dirty="0" smtClean="0">
              <a:latin typeface="Arial" pitchFamily="34" charset="0"/>
              <a:cs typeface="Arial" pitchFamily="34" charset="0"/>
            </a:endParaRPr>
          </a:p>
          <a:p>
            <a:r>
              <a:rPr lang="en-GB" sz="2400" dirty="0" smtClean="0">
                <a:solidFill>
                  <a:srgbClr val="002060"/>
                </a:solidFill>
                <a:latin typeface="Arial" pitchFamily="34" charset="0"/>
                <a:cs typeface="Arial" pitchFamily="34" charset="0"/>
              </a:rPr>
              <a:t>2. In the other 4 Authorities Rehabilitation Officers VI in social care provide mobility and independence skills in education</a:t>
            </a:r>
            <a:endParaRPr lang="en-GB" sz="2400" dirty="0">
              <a:solidFill>
                <a:srgbClr val="002060"/>
              </a:solidFill>
              <a:latin typeface="Arial" pitchFamily="34" charset="0"/>
              <a:cs typeface="Arial" pitchFamily="34" charset="0"/>
            </a:endParaRPr>
          </a:p>
        </p:txBody>
      </p:sp>
      <p:sp>
        <p:nvSpPr>
          <p:cNvPr id="3" name="Content Placeholder 2"/>
          <p:cNvSpPr>
            <a:spLocks noGrp="1"/>
          </p:cNvSpPr>
          <p:nvPr>
            <p:ph sz="half" idx="2"/>
          </p:nvPr>
        </p:nvSpPr>
        <p:spPr/>
        <p:txBody>
          <a:bodyPr>
            <a:normAutofit/>
          </a:bodyPr>
          <a:lstStyle/>
          <a:p>
            <a:endParaRPr lang="en-GB" dirty="0"/>
          </a:p>
        </p:txBody>
      </p:sp>
      <p:pic>
        <p:nvPicPr>
          <p:cNvPr id="5122" name="Picture 2" descr="C:\Users\Elaine\Pictures\local authority chart(chart1).png"/>
          <p:cNvPicPr>
            <a:picLocks noChangeAspect="1" noChangeArrowheads="1"/>
          </p:cNvPicPr>
          <p:nvPr/>
        </p:nvPicPr>
        <p:blipFill>
          <a:blip r:embed="rId2" cstate="print"/>
          <a:srcRect/>
          <a:stretch>
            <a:fillRect/>
          </a:stretch>
        </p:blipFill>
        <p:spPr bwMode="auto">
          <a:xfrm>
            <a:off x="4572000" y="1700808"/>
            <a:ext cx="4217062" cy="4812853"/>
          </a:xfrm>
          <a:prstGeom prst="rect">
            <a:avLst/>
          </a:prstGeom>
          <a:noFill/>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692696"/>
            <a:ext cx="8229600" cy="1080120"/>
          </a:xfrm>
        </p:spPr>
        <p:txBody>
          <a:bodyPr>
            <a:noAutofit/>
          </a:bodyPr>
          <a:lstStyle/>
          <a:p>
            <a:r>
              <a:rPr lang="en-GB" sz="3600" b="1" dirty="0" smtClean="0">
                <a:latin typeface="Arial" pitchFamily="34" charset="0"/>
                <a:cs typeface="Arial" pitchFamily="34" charset="0"/>
              </a:rPr>
              <a:t>Delivery of </a:t>
            </a:r>
            <a:r>
              <a:rPr lang="en-GB" sz="3600" b="1" dirty="0" smtClean="0">
                <a:latin typeface="Arial" pitchFamily="34" charset="0"/>
                <a:cs typeface="Arial" pitchFamily="34" charset="0"/>
              </a:rPr>
              <a:t>Habilitation</a:t>
            </a:r>
            <a:r>
              <a:rPr lang="en-GB" sz="3600" b="1" dirty="0" smtClean="0">
                <a:latin typeface="Arial" pitchFamily="34" charset="0"/>
                <a:cs typeface="Arial" pitchFamily="34" charset="0"/>
              </a:rPr>
              <a:t> Services in Social Services</a:t>
            </a:r>
            <a:endParaRPr lang="en-GB" sz="3600" b="1" dirty="0">
              <a:latin typeface="Arial" pitchFamily="34" charset="0"/>
              <a:cs typeface="Arial" pitchFamily="34" charset="0"/>
            </a:endParaRPr>
          </a:p>
        </p:txBody>
      </p:sp>
      <p:sp>
        <p:nvSpPr>
          <p:cNvPr id="2" name="Content Placeholder 1"/>
          <p:cNvSpPr>
            <a:spLocks noGrp="1"/>
          </p:cNvSpPr>
          <p:nvPr>
            <p:ph sz="half" idx="1"/>
          </p:nvPr>
        </p:nvSpPr>
        <p:spPr/>
        <p:txBody>
          <a:bodyPr>
            <a:normAutofit/>
          </a:bodyPr>
          <a:lstStyle/>
          <a:p>
            <a:r>
              <a:rPr lang="en-GB" sz="2400" dirty="0" smtClean="0">
                <a:solidFill>
                  <a:srgbClr val="08DA12"/>
                </a:solidFill>
                <a:latin typeface="Arial" pitchFamily="34" charset="0"/>
                <a:cs typeface="Arial" pitchFamily="34" charset="0"/>
              </a:rPr>
              <a:t>In 12 authorities Rehabilitation Officers VI provide habilitation for children as well as Rehabilitation for adults</a:t>
            </a:r>
          </a:p>
          <a:p>
            <a:endParaRPr lang="en-GB" sz="2400" dirty="0" smtClean="0">
              <a:solidFill>
                <a:schemeClr val="accent5">
                  <a:lumMod val="75000"/>
                </a:schemeClr>
              </a:solidFill>
            </a:endParaRPr>
          </a:p>
          <a:p>
            <a:r>
              <a:rPr lang="en-GB" sz="2400" dirty="0" smtClean="0">
                <a:latin typeface="Arial" pitchFamily="34" charset="0"/>
                <a:cs typeface="Arial" pitchFamily="34" charset="0"/>
              </a:rPr>
              <a:t>In other 10 authorities Rehabilitation Officers VI work with adults only</a:t>
            </a:r>
            <a:endParaRPr lang="en-GB" sz="2400" dirty="0">
              <a:latin typeface="Arial" pitchFamily="34" charset="0"/>
              <a:cs typeface="Arial" pitchFamily="34" charset="0"/>
            </a:endParaRPr>
          </a:p>
        </p:txBody>
      </p:sp>
      <p:pic>
        <p:nvPicPr>
          <p:cNvPr id="1026" name="Picture 2" descr="C:\Users\Elaine\Pictures\Chidrens Project 2012\local authority chart(chart2).png"/>
          <p:cNvPicPr>
            <a:picLocks noGrp="1" noChangeAspect="1" noChangeArrowheads="1"/>
          </p:cNvPicPr>
          <p:nvPr>
            <p:ph sz="half" idx="2"/>
          </p:nvPr>
        </p:nvPicPr>
        <p:blipFill>
          <a:blip r:embed="rId3" cstate="print"/>
          <a:srcRect/>
          <a:stretch>
            <a:fillRect/>
          </a:stretch>
        </p:blipFill>
        <p:spPr bwMode="auto">
          <a:xfrm>
            <a:off x="4644008" y="1412776"/>
            <a:ext cx="4104456" cy="4941987"/>
          </a:xfrm>
          <a:prstGeom prst="rect">
            <a:avLst/>
          </a:prstGeom>
          <a:noFill/>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708688"/>
          </a:xfrm>
        </p:spPr>
        <p:txBody>
          <a:bodyPr>
            <a:normAutofit fontScale="90000"/>
          </a:bodyPr>
          <a:lstStyle/>
          <a:p>
            <a:r>
              <a:rPr lang="en-GB" dirty="0" smtClean="0"/>
              <a:t>Concerns</a:t>
            </a:r>
            <a:endParaRPr lang="en-GB" dirty="0"/>
          </a:p>
        </p:txBody>
      </p:sp>
      <p:sp>
        <p:nvSpPr>
          <p:cNvPr id="2" name="Content Placeholder 1"/>
          <p:cNvSpPr>
            <a:spLocks noGrp="1"/>
          </p:cNvSpPr>
          <p:nvPr>
            <p:ph idx="1"/>
          </p:nvPr>
        </p:nvSpPr>
        <p:spPr>
          <a:xfrm>
            <a:off x="457200" y="1412776"/>
            <a:ext cx="8229600" cy="4911824"/>
          </a:xfrm>
        </p:spPr>
        <p:txBody>
          <a:bodyPr>
            <a:normAutofit/>
          </a:bodyPr>
          <a:lstStyle/>
          <a:p>
            <a:r>
              <a:rPr lang="en-GB" dirty="0" smtClean="0">
                <a:latin typeface="Arial" pitchFamily="34" charset="0"/>
                <a:cs typeface="Arial" pitchFamily="34" charset="0"/>
              </a:rPr>
              <a:t>In 5 authorities, no contact is made by a specialist VI worker (in adult or children services) following receipt of Certificate of Visual Impairment</a:t>
            </a:r>
          </a:p>
          <a:p>
            <a:endParaRPr lang="en-GB" dirty="0" smtClean="0">
              <a:latin typeface="Arial" pitchFamily="34" charset="0"/>
              <a:cs typeface="Arial" pitchFamily="34" charset="0"/>
            </a:endParaRPr>
          </a:p>
          <a:p>
            <a:r>
              <a:rPr lang="en-GB" dirty="0" smtClean="0">
                <a:latin typeface="Arial" pitchFamily="34" charset="0"/>
                <a:cs typeface="Arial" pitchFamily="34" charset="0"/>
              </a:rPr>
              <a:t>Transition to Adulthood </a:t>
            </a:r>
          </a:p>
          <a:p>
            <a:pPr>
              <a:buNone/>
            </a:pPr>
            <a:endParaRPr lang="en-GB" dirty="0" smtClean="0">
              <a:latin typeface="Arial" pitchFamily="34" charset="0"/>
              <a:cs typeface="Arial" pitchFamily="34" charset="0"/>
            </a:endParaRPr>
          </a:p>
          <a:p>
            <a:r>
              <a:rPr lang="en-GB" dirty="0" smtClean="0">
                <a:latin typeface="Arial" pitchFamily="34" charset="0"/>
                <a:cs typeface="Arial" pitchFamily="34" charset="0"/>
              </a:rPr>
              <a:t>VI-specific social groups </a:t>
            </a:r>
          </a:p>
          <a:p>
            <a:endParaRPr lang="en-GB" dirty="0" smtClean="0">
              <a:latin typeface="Arial" pitchFamily="34" charset="0"/>
              <a:cs typeface="Arial" pitchFamily="34" charset="0"/>
            </a:endParaRPr>
          </a:p>
          <a:p>
            <a:r>
              <a:rPr lang="en-GB" dirty="0" smtClean="0">
                <a:latin typeface="Arial" pitchFamily="34" charset="0"/>
                <a:cs typeface="Arial" pitchFamily="34" charset="0"/>
              </a:rPr>
              <a:t>Communication between services</a:t>
            </a: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924712"/>
          </a:xfrm>
        </p:spPr>
        <p:txBody>
          <a:bodyPr>
            <a:normAutofit/>
          </a:bodyPr>
          <a:lstStyle/>
          <a:p>
            <a:r>
              <a:rPr lang="en-GB" dirty="0" smtClean="0">
                <a:latin typeface="Arial" pitchFamily="34" charset="0"/>
                <a:cs typeface="Arial" pitchFamily="34" charset="0"/>
              </a:rPr>
              <a:t>Examples of Good Practice</a:t>
            </a:r>
            <a:endParaRPr lang="en-GB" dirty="0">
              <a:latin typeface="Arial" pitchFamily="34" charset="0"/>
              <a:cs typeface="Arial" pitchFamily="34" charset="0"/>
            </a:endParaRPr>
          </a:p>
        </p:txBody>
      </p:sp>
      <p:sp>
        <p:nvSpPr>
          <p:cNvPr id="2" name="Content Placeholder 1"/>
          <p:cNvSpPr>
            <a:spLocks noGrp="1"/>
          </p:cNvSpPr>
          <p:nvPr>
            <p:ph idx="1"/>
          </p:nvPr>
        </p:nvSpPr>
        <p:spPr/>
        <p:txBody>
          <a:bodyPr>
            <a:normAutofit/>
          </a:bodyPr>
          <a:lstStyle/>
          <a:p>
            <a:r>
              <a:rPr lang="en-GB" dirty="0" smtClean="0">
                <a:latin typeface="Arial" pitchFamily="34" charset="0"/>
                <a:cs typeface="Arial" pitchFamily="34" charset="0"/>
              </a:rPr>
              <a:t>Collaborative Working - termly meetings between social services (Sensory Team and Disabled Children’s Team) and VI service in education to discuss children’s needs and plan future intervention</a:t>
            </a:r>
          </a:p>
          <a:p>
            <a:pPr marL="109728" indent="0">
              <a:buNone/>
            </a:pPr>
            <a:endParaRPr lang="en-GB" dirty="0" smtClean="0">
              <a:latin typeface="Arial" pitchFamily="34" charset="0"/>
              <a:cs typeface="Arial" pitchFamily="34" charset="0"/>
            </a:endParaRPr>
          </a:p>
          <a:p>
            <a:r>
              <a:rPr lang="en-GB" dirty="0" smtClean="0">
                <a:latin typeface="Arial" pitchFamily="34" charset="0"/>
                <a:cs typeface="Arial" pitchFamily="34" charset="0"/>
              </a:rPr>
              <a:t>Mobility Officer in Education provides a mobility report to Rehabilitation Officer VI in social care on leaving educational placement</a:t>
            </a:r>
          </a:p>
          <a:p>
            <a:endParaRPr lang="en-GB" dirty="0" smtClean="0"/>
          </a:p>
          <a:p>
            <a:endParaRPr lang="en-GB" dirty="0" smtClean="0"/>
          </a:p>
          <a:p>
            <a:endParaRPr lang="en-GB" dirty="0" smtClean="0"/>
          </a:p>
          <a:p>
            <a:endParaRPr lang="en-GB"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2137</TotalTime>
  <Words>1191</Words>
  <Application>Microsoft Office PowerPoint</Application>
  <PresentationFormat>On-screen Show (4:3)</PresentationFormat>
  <Paragraphs>144</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Growing Up and Moving On</vt:lpstr>
      <vt:lpstr>Introduction</vt:lpstr>
      <vt:lpstr>Objectives</vt:lpstr>
      <vt:lpstr>Slide 4</vt:lpstr>
      <vt:lpstr>Methods</vt:lpstr>
      <vt:lpstr>       Delivery of Mobility Services in  Education</vt:lpstr>
      <vt:lpstr>Delivery of Habilitation Services in Social Services</vt:lpstr>
      <vt:lpstr>Concerns</vt:lpstr>
      <vt:lpstr>Examples of Good Practice</vt:lpstr>
      <vt:lpstr>Recommendations </vt:lpstr>
      <vt:lpstr>Further Recommendations</vt:lpstr>
      <vt:lpstr>Slide 12</vt:lpstr>
      <vt:lpstr>Any Questions?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up and Moving On</dc:title>
  <dc:creator>Elaine Kelleher</dc:creator>
  <cp:lastModifiedBy>Elaine Kelleher</cp:lastModifiedBy>
  <cp:revision>100</cp:revision>
  <dcterms:created xsi:type="dcterms:W3CDTF">2012-09-15T15:43:49Z</dcterms:created>
  <dcterms:modified xsi:type="dcterms:W3CDTF">2012-09-19T05:33:22Z</dcterms:modified>
</cp:coreProperties>
</file>