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Lst>
  <p:notesMasterIdLst>
    <p:notesMasterId r:id="rId20"/>
  </p:notesMasterIdLst>
  <p:sldIdLst>
    <p:sldId id="257" r:id="rId5"/>
    <p:sldId id="260" r:id="rId6"/>
    <p:sldId id="261" r:id="rId7"/>
    <p:sldId id="263" r:id="rId8"/>
    <p:sldId id="264" r:id="rId9"/>
    <p:sldId id="265" r:id="rId10"/>
    <p:sldId id="268" r:id="rId11"/>
    <p:sldId id="269" r:id="rId12"/>
    <p:sldId id="270" r:id="rId13"/>
    <p:sldId id="271" r:id="rId14"/>
    <p:sldId id="282" r:id="rId15"/>
    <p:sldId id="279" r:id="rId16"/>
    <p:sldId id="280" r:id="rId17"/>
    <p:sldId id="281" r:id="rId18"/>
    <p:sldId id="283"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7" d="100"/>
          <a:sy n="127" d="100"/>
        </p:scale>
        <p:origin x="-1176"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9CDB423-529E-4AAE-85AD-571CA72F9A11}" type="datetimeFigureOut">
              <a:rPr lang="en-GB" smtClean="0"/>
              <a:t>18/09/19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061C035F-FB39-4DFA-8C8D-5CC6F6CF70FE}" type="slidenum">
              <a:rPr lang="en-GB" smtClean="0"/>
              <a:t>‹#›</a:t>
            </a:fld>
            <a:endParaRPr lang="en-GB"/>
          </a:p>
        </p:txBody>
      </p:sp>
    </p:spTree>
    <p:extLst>
      <p:ext uri="{BB962C8B-B14F-4D97-AF65-F5344CB8AC3E}">
        <p14:creationId xmlns:p14="http://schemas.microsoft.com/office/powerpoint/2010/main" val="510415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more efficient and timely e-referral solution from community optometrists to Hospital Ophthalmology Services and integration “seamlessly into the Welsh Admin Register (WAP), Patient Administrative Systems and the Welsh Clinical Portal.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mechanism to allow multidisciplinary-shared care to be extended throughout Eye Care Services in NHS Wales via the provision of an integrated electronic eye care health record to all professionals involved in the patient pathway.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Increase efficiency and workflows:</a:t>
            </a:r>
            <a:endParaRPr lang="en-GB" sz="1200" kern="1200" dirty="0">
              <a:solidFill>
                <a:schemeClr val="tx1"/>
              </a:solidFill>
              <a:effectLst/>
              <a:latin typeface="+mn-lt"/>
              <a:ea typeface="+mn-ea"/>
              <a:cs typeface="+mn-cs"/>
            </a:endParaRPr>
          </a:p>
          <a:p>
            <a:pPr lvl="0" fontAlgn="base"/>
            <a:r>
              <a:rPr lang="en-US" sz="1200" u="none" strike="noStrike" kern="1200" dirty="0">
                <a:solidFill>
                  <a:schemeClr val="tx1"/>
                </a:solidFill>
                <a:effectLst>
                  <a:outerShdw sx="0" sy="0">
                    <a:srgbClr val="000000"/>
                  </a:outerShdw>
                </a:effectLst>
                <a:latin typeface="+mn-lt"/>
                <a:ea typeface="+mn-ea"/>
                <a:cs typeface="+mn-cs"/>
              </a:rPr>
              <a:t>Low Risk Eye Pathology being “moved” from the Acute Sector into Primary Care.</a:t>
            </a:r>
            <a:endParaRPr lang="en-GB" sz="1200" u="none" strike="noStrike" kern="1200" dirty="0">
              <a:solidFill>
                <a:schemeClr val="tx1"/>
              </a:solidFill>
              <a:effectLst>
                <a:outerShdw sx="0" sy="0">
                  <a:srgbClr val="000000"/>
                </a:outerShdw>
              </a:effectLst>
              <a:latin typeface="+mn-lt"/>
              <a:ea typeface="+mn-ea"/>
              <a:cs typeface="+mn-cs"/>
            </a:endParaRPr>
          </a:p>
          <a:p>
            <a:pPr lvl="0" fontAlgn="base"/>
            <a:r>
              <a:rPr lang="en-US" sz="1200" u="none" strike="noStrike" kern="1200" dirty="0">
                <a:solidFill>
                  <a:schemeClr val="tx1"/>
                </a:solidFill>
                <a:effectLst>
                  <a:outerShdw sx="0" sy="0">
                    <a:srgbClr val="000000"/>
                  </a:outerShdw>
                </a:effectLst>
                <a:latin typeface="+mn-lt"/>
                <a:ea typeface="+mn-ea"/>
                <a:cs typeface="+mn-cs"/>
              </a:rPr>
              <a:t>Enabling performance and enhancing quality and timeliness of care</a:t>
            </a:r>
            <a:endParaRPr lang="en-GB" sz="1200" u="none" strike="noStrike" kern="1200" dirty="0">
              <a:solidFill>
                <a:schemeClr val="tx1"/>
              </a:solidFill>
              <a:effectLst>
                <a:outerShdw sx="0" sy="0">
                  <a:srgbClr val="000000"/>
                </a:outerShdw>
              </a:effectLst>
              <a:latin typeface="+mn-lt"/>
              <a:ea typeface="+mn-ea"/>
              <a:cs typeface="+mn-cs"/>
            </a:endParaRPr>
          </a:p>
          <a:p>
            <a:pPr lvl="0" fontAlgn="base"/>
            <a:r>
              <a:rPr lang="en-US" sz="1200" u="none" strike="noStrike" kern="1200" dirty="0">
                <a:solidFill>
                  <a:schemeClr val="tx1"/>
                </a:solidFill>
                <a:effectLst>
                  <a:outerShdw sx="0" sy="0">
                    <a:srgbClr val="000000"/>
                  </a:outerShdw>
                </a:effectLst>
                <a:latin typeface="+mn-lt"/>
                <a:ea typeface="+mn-ea"/>
                <a:cs typeface="+mn-cs"/>
              </a:rPr>
              <a:t>Consultants in the Acute Sector to under “virtual clinics” to support the “shared care” of the “low risk” Eye Pathology patients “moved” into Primary Care</a:t>
            </a:r>
            <a:endParaRPr lang="en-GB" sz="1200" u="none" strike="noStrike" kern="1200" dirty="0">
              <a:solidFill>
                <a:schemeClr val="tx1"/>
              </a:solidFill>
              <a:effectLst>
                <a:outerShdw sx="0" sy="0">
                  <a:srgbClr val="000000"/>
                </a:outerShdw>
              </a:effectLst>
              <a:latin typeface="+mn-lt"/>
              <a:ea typeface="+mn-ea"/>
              <a:cs typeface="+mn-cs"/>
            </a:endParaRPr>
          </a:p>
          <a:p>
            <a:pPr lvl="0" fontAlgn="base"/>
            <a:r>
              <a:rPr lang="en-US" sz="1200" u="none" strike="noStrike" kern="1200" dirty="0">
                <a:solidFill>
                  <a:schemeClr val="tx1"/>
                </a:solidFill>
                <a:effectLst>
                  <a:outerShdw sx="0" sy="0">
                    <a:srgbClr val="000000"/>
                  </a:outerShdw>
                </a:effectLst>
                <a:latin typeface="+mn-lt"/>
                <a:ea typeface="+mn-ea"/>
                <a:cs typeface="+mn-cs"/>
              </a:rPr>
              <a:t>  Integrated remote professional oversight, governance, care and delivery </a:t>
            </a:r>
            <a:endParaRPr lang="en-GB" sz="1200" u="none" strike="noStrike" kern="1200" dirty="0">
              <a:solidFill>
                <a:schemeClr val="tx1"/>
              </a:solidFill>
              <a:effectLst>
                <a:outerShdw sx="0" sy="0">
                  <a:srgbClr val="000000"/>
                </a:outerShdw>
              </a:effectLst>
              <a:latin typeface="+mn-lt"/>
              <a:ea typeface="+mn-ea"/>
              <a:cs typeface="+mn-cs"/>
            </a:endParaRPr>
          </a:p>
          <a:p>
            <a:pPr lvl="0" fontAlgn="base"/>
            <a:r>
              <a:rPr lang="en-US" sz="1200" u="none" strike="noStrike" kern="1200" dirty="0">
                <a:solidFill>
                  <a:schemeClr val="tx1"/>
                </a:solidFill>
                <a:effectLst>
                  <a:outerShdw sx="0" sy="0">
                    <a:srgbClr val="000000"/>
                  </a:outerShdw>
                </a:effectLst>
                <a:latin typeface="+mn-lt"/>
                <a:ea typeface="+mn-ea"/>
                <a:cs typeface="+mn-cs"/>
              </a:rPr>
              <a:t>Data reporting (e.g. eye outcome focused measures, local and national targets/reports) </a:t>
            </a:r>
            <a:endParaRPr lang="en-GB" sz="1200" u="none" strike="noStrike" kern="1200" dirty="0">
              <a:solidFill>
                <a:schemeClr val="tx1"/>
              </a:solidFill>
              <a:effectLst>
                <a:outerShdw sx="0" sy="0">
                  <a:srgbClr val="000000"/>
                </a:outerShdw>
              </a:effectLst>
              <a:latin typeface="+mn-lt"/>
              <a:ea typeface="+mn-ea"/>
              <a:cs typeface="+mn-cs"/>
            </a:endParaRPr>
          </a:p>
          <a:p>
            <a:r>
              <a:rPr lang="en-US" sz="1200" kern="1200" dirty="0">
                <a:solidFill>
                  <a:schemeClr val="tx1"/>
                </a:solidFill>
                <a:effectLst/>
                <a:latin typeface="+mn-lt"/>
                <a:ea typeface="+mn-ea"/>
                <a:cs typeface="+mn-cs"/>
              </a:rPr>
              <a:t>A robust solution that is interoperable with local and national systems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BA3CDFD-6FCC-4A7A-8BE9-79F6490A6D56}"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486490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a:t>Deep learning can identify VF types(left hand image, </a:t>
            </a:r>
            <a:r>
              <a:rPr lang="en-US" dirty="0" err="1"/>
              <a:t>Elze</a:t>
            </a:r>
            <a:r>
              <a:rPr lang="en-US" dirty="0"/>
              <a:t> et al) - unsupervised and can detect OCT changes associated with age related macular degeneration or other considerations- for example Central Serous Retinopathy.  </a:t>
            </a:r>
          </a:p>
        </p:txBody>
      </p:sp>
      <p:sp>
        <p:nvSpPr>
          <p:cNvPr id="4" name="Slide Number Placeholder 3"/>
          <p:cNvSpPr>
            <a:spLocks noGrp="1"/>
          </p:cNvSpPr>
          <p:nvPr>
            <p:ph type="sldNum" sz="quarter" idx="5"/>
          </p:nvPr>
        </p:nvSpPr>
        <p:spPr/>
        <p:txBody>
          <a:bodyPr/>
          <a:lstStyle/>
          <a:p>
            <a:fld id="{5C2FFA78-6380-D047-BB83-A3B3665F475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219933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a:t>Before we get to AI we need to be able to deal with the basics- ask yourself the question- how many patients do I look after, what is the diagnostic distribution and how many are losing vision. These questions can be answered with systematic application of an EPR that covers primary and secondary care. We need to remind ourselves that CVI rates are not a measure of success- they are part of patient management- we need to know the change in vision as our outcome measurement and do this in real time.</a:t>
            </a:r>
          </a:p>
          <a:p>
            <a:endParaRPr lang="en-US" dirty="0"/>
          </a:p>
          <a:p>
            <a:r>
              <a:rPr lang="en-US" dirty="0"/>
              <a:t>We need to move away from audit and use modern BI tools</a:t>
            </a:r>
          </a:p>
        </p:txBody>
      </p:sp>
      <p:sp>
        <p:nvSpPr>
          <p:cNvPr id="4" name="Slide Number Placeholder 3"/>
          <p:cNvSpPr>
            <a:spLocks noGrp="1"/>
          </p:cNvSpPr>
          <p:nvPr>
            <p:ph type="sldNum" sz="quarter" idx="5"/>
          </p:nvPr>
        </p:nvSpPr>
        <p:spPr/>
        <p:txBody>
          <a:bodyPr/>
          <a:lstStyle/>
          <a:p>
            <a:fld id="{5C2FFA78-6380-D047-BB83-A3B3665F475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09953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a:t>As with any modern business we need to respond in real time- the NHS is behind the times in monitoring activity- and more importantly- outcomes-  good or bad.</a:t>
            </a:r>
          </a:p>
        </p:txBody>
      </p:sp>
      <p:sp>
        <p:nvSpPr>
          <p:cNvPr id="4" name="Slide Number Placeholder 3"/>
          <p:cNvSpPr>
            <a:spLocks noGrp="1"/>
          </p:cNvSpPr>
          <p:nvPr>
            <p:ph type="sldNum" sz="quarter" idx="5"/>
          </p:nvPr>
        </p:nvSpPr>
        <p:spPr/>
        <p:txBody>
          <a:bodyPr/>
          <a:lstStyle/>
          <a:p>
            <a:fld id="{5C2FFA78-6380-D047-BB83-A3B3665F475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30560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88E8DE-41C0-4DA6-A60F-6024B5F1CEFD}" type="datetimeFigureOut">
              <a:rPr lang="en-GB" smtClean="0"/>
              <a:t>18/09/19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8201E-9041-460E-A83B-1D2D4258D952}" type="slidenum">
              <a:rPr lang="en-GB" smtClean="0"/>
              <a:t>‹#›</a:t>
            </a:fld>
            <a:endParaRPr lang="en-GB"/>
          </a:p>
        </p:txBody>
      </p:sp>
    </p:spTree>
    <p:extLst>
      <p:ext uri="{BB962C8B-B14F-4D97-AF65-F5344CB8AC3E}">
        <p14:creationId xmlns:p14="http://schemas.microsoft.com/office/powerpoint/2010/main" val="2869667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88E8DE-41C0-4DA6-A60F-6024B5F1CEFD}" type="datetimeFigureOut">
              <a:rPr lang="en-GB" smtClean="0"/>
              <a:t>18/09/19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8201E-9041-460E-A83B-1D2D4258D952}" type="slidenum">
              <a:rPr lang="en-GB" smtClean="0"/>
              <a:t>‹#›</a:t>
            </a:fld>
            <a:endParaRPr lang="en-GB"/>
          </a:p>
        </p:txBody>
      </p:sp>
    </p:spTree>
    <p:extLst>
      <p:ext uri="{BB962C8B-B14F-4D97-AF65-F5344CB8AC3E}">
        <p14:creationId xmlns:p14="http://schemas.microsoft.com/office/powerpoint/2010/main" val="338514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88E8DE-41C0-4DA6-A60F-6024B5F1CEFD}" type="datetimeFigureOut">
              <a:rPr lang="en-GB" smtClean="0"/>
              <a:t>18/09/19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8201E-9041-460E-A83B-1D2D4258D952}" type="slidenum">
              <a:rPr lang="en-GB" smtClean="0"/>
              <a:t>‹#›</a:t>
            </a:fld>
            <a:endParaRPr lang="en-GB"/>
          </a:p>
        </p:txBody>
      </p:sp>
    </p:spTree>
    <p:extLst>
      <p:ext uri="{BB962C8B-B14F-4D97-AF65-F5344CB8AC3E}">
        <p14:creationId xmlns:p14="http://schemas.microsoft.com/office/powerpoint/2010/main" val="890866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644076-7E88-44BC-8232-AD80EDBBB59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DAED38A9-2BE8-4B3E-A2B7-096BEABFF38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B40AED21-0436-4EF1-8DDE-D3A3CCB5EF24}"/>
              </a:ext>
            </a:extLst>
          </p:cNvPr>
          <p:cNvSpPr>
            <a:spLocks noGrp="1"/>
          </p:cNvSpPr>
          <p:nvPr>
            <p:ph type="dt" sz="half" idx="10"/>
          </p:nvPr>
        </p:nvSpPr>
        <p:spPr/>
        <p:txBody>
          <a:bodyPr/>
          <a:lstStyle/>
          <a:p>
            <a:fld id="{9FCCD9D6-60B6-48A1-B52B-76C55E88F5EC}" type="datetimeFigureOut">
              <a:rPr lang="en-GB" smtClean="0">
                <a:solidFill>
                  <a:prstClr val="black">
                    <a:tint val="75000"/>
                  </a:prstClr>
                </a:solidFill>
              </a:rPr>
              <a:pPr/>
              <a:t>18/09/19</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AE305635-539B-4A25-87FD-4874A4E2651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F05F70BB-1DD4-421F-A0B6-0537A89913FE}"/>
              </a:ext>
            </a:extLst>
          </p:cNvPr>
          <p:cNvSpPr>
            <a:spLocks noGrp="1"/>
          </p:cNvSpPr>
          <p:nvPr>
            <p:ph type="sldNum" sz="quarter" idx="12"/>
          </p:nvPr>
        </p:nvSpPr>
        <p:spPr/>
        <p:txBody>
          <a:bodyPr/>
          <a:lstStyle/>
          <a:p>
            <a:fld id="{420D7FA5-6A48-4443-969E-8675163C11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24299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E7AE20-5C97-4399-8102-EC5B11863A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F77DBB3D-7D81-4D77-A0A1-38CE1AF36A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BBC654A-37EF-42F9-BA08-3B618F40573D}"/>
              </a:ext>
            </a:extLst>
          </p:cNvPr>
          <p:cNvSpPr>
            <a:spLocks noGrp="1"/>
          </p:cNvSpPr>
          <p:nvPr>
            <p:ph type="dt" sz="half" idx="10"/>
          </p:nvPr>
        </p:nvSpPr>
        <p:spPr/>
        <p:txBody>
          <a:bodyPr/>
          <a:lstStyle/>
          <a:p>
            <a:fld id="{9FCCD9D6-60B6-48A1-B52B-76C55E88F5EC}" type="datetimeFigureOut">
              <a:rPr lang="en-GB" smtClean="0">
                <a:solidFill>
                  <a:prstClr val="black">
                    <a:tint val="75000"/>
                  </a:prstClr>
                </a:solidFill>
              </a:rPr>
              <a:pPr/>
              <a:t>18/09/19</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E4E48158-D615-4B57-8FC5-4B93F97D493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0677A119-1D72-45C3-890E-0365160ADAE6}"/>
              </a:ext>
            </a:extLst>
          </p:cNvPr>
          <p:cNvSpPr>
            <a:spLocks noGrp="1"/>
          </p:cNvSpPr>
          <p:nvPr>
            <p:ph type="sldNum" sz="quarter" idx="12"/>
          </p:nvPr>
        </p:nvSpPr>
        <p:spPr/>
        <p:txBody>
          <a:bodyPr/>
          <a:lstStyle/>
          <a:p>
            <a:fld id="{420D7FA5-6A48-4443-969E-8675163C11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711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008789-D0FC-4998-865E-890A8F887670}"/>
              </a:ext>
            </a:extLst>
          </p:cNvPr>
          <p:cNvSpPr>
            <a:spLocks noGrp="1"/>
          </p:cNvSpPr>
          <p:nvPr>
            <p:ph type="title"/>
          </p:nvPr>
        </p:nvSpPr>
        <p:spPr>
          <a:xfrm>
            <a:off x="623888" y="170974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FFB9B4A-42B0-438F-9378-DCA698906BE7}"/>
              </a:ext>
            </a:extLst>
          </p:cNvPr>
          <p:cNvSpPr>
            <a:spLocks noGrp="1"/>
          </p:cNvSpPr>
          <p:nvPr>
            <p:ph type="body" idx="1"/>
          </p:nvPr>
        </p:nvSpPr>
        <p:spPr>
          <a:xfrm>
            <a:off x="623888" y="45894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EFC0B2C-583B-4124-AB53-E20B3007475C}"/>
              </a:ext>
            </a:extLst>
          </p:cNvPr>
          <p:cNvSpPr>
            <a:spLocks noGrp="1"/>
          </p:cNvSpPr>
          <p:nvPr>
            <p:ph type="dt" sz="half" idx="10"/>
          </p:nvPr>
        </p:nvSpPr>
        <p:spPr/>
        <p:txBody>
          <a:bodyPr/>
          <a:lstStyle/>
          <a:p>
            <a:fld id="{9FCCD9D6-60B6-48A1-B52B-76C55E88F5EC}" type="datetimeFigureOut">
              <a:rPr lang="en-GB" smtClean="0">
                <a:solidFill>
                  <a:prstClr val="black">
                    <a:tint val="75000"/>
                  </a:prstClr>
                </a:solidFill>
              </a:rPr>
              <a:pPr/>
              <a:t>18/09/19</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1CE271D4-D645-4E1D-ADD7-2CED19FD98C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894425B1-E05E-4F2C-9424-3D7DB867D2F7}"/>
              </a:ext>
            </a:extLst>
          </p:cNvPr>
          <p:cNvSpPr>
            <a:spLocks noGrp="1"/>
          </p:cNvSpPr>
          <p:nvPr>
            <p:ph type="sldNum" sz="quarter" idx="12"/>
          </p:nvPr>
        </p:nvSpPr>
        <p:spPr/>
        <p:txBody>
          <a:bodyPr/>
          <a:lstStyle/>
          <a:p>
            <a:fld id="{420D7FA5-6A48-4443-969E-8675163C11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83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E7CC61-32B4-47C2-90B3-B6A0124403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23386764-1651-4AF4-B67D-DC6ECA14886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35E2055D-FD15-4D8A-8A69-D6ACAECBE98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B2B2D2AA-3600-4BDD-A1F4-2A7002ECBD25}"/>
              </a:ext>
            </a:extLst>
          </p:cNvPr>
          <p:cNvSpPr>
            <a:spLocks noGrp="1"/>
          </p:cNvSpPr>
          <p:nvPr>
            <p:ph type="dt" sz="half" idx="10"/>
          </p:nvPr>
        </p:nvSpPr>
        <p:spPr/>
        <p:txBody>
          <a:bodyPr/>
          <a:lstStyle/>
          <a:p>
            <a:fld id="{9FCCD9D6-60B6-48A1-B52B-76C55E88F5EC}" type="datetimeFigureOut">
              <a:rPr lang="en-GB" smtClean="0">
                <a:solidFill>
                  <a:prstClr val="black">
                    <a:tint val="75000"/>
                  </a:prstClr>
                </a:solidFill>
              </a:rPr>
              <a:pPr/>
              <a:t>18/09/19</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41CF636A-B82B-4BD5-9C2B-601982D6D96E}"/>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07E76F09-677C-4FF6-BB25-C39FAD2667B0}"/>
              </a:ext>
            </a:extLst>
          </p:cNvPr>
          <p:cNvSpPr>
            <a:spLocks noGrp="1"/>
          </p:cNvSpPr>
          <p:nvPr>
            <p:ph type="sldNum" sz="quarter" idx="12"/>
          </p:nvPr>
        </p:nvSpPr>
        <p:spPr/>
        <p:txBody>
          <a:bodyPr/>
          <a:lstStyle/>
          <a:p>
            <a:fld id="{420D7FA5-6A48-4443-969E-8675163C11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818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276291-B523-424E-A0CF-22B22332BB43}"/>
              </a:ext>
            </a:extLst>
          </p:cNvPr>
          <p:cNvSpPr>
            <a:spLocks noGrp="1"/>
          </p:cNvSpPr>
          <p:nvPr>
            <p:ph type="title"/>
          </p:nvPr>
        </p:nvSpPr>
        <p:spPr>
          <a:xfrm>
            <a:off x="629841" y="365129"/>
            <a:ext cx="78867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D1F4B95-3653-4CD7-A1C8-6FB67A63113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D0523F4-3FDB-430E-AB3A-9B2A6BA2DB0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58CA8D2-4CC7-473C-9318-CFF614730FD7}"/>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F447608-319E-4426-A840-C1B93D69AF7B}"/>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5B6C2237-8A7C-4162-B891-CE7A3E4FB4DD}"/>
              </a:ext>
            </a:extLst>
          </p:cNvPr>
          <p:cNvSpPr>
            <a:spLocks noGrp="1"/>
          </p:cNvSpPr>
          <p:nvPr>
            <p:ph type="dt" sz="half" idx="10"/>
          </p:nvPr>
        </p:nvSpPr>
        <p:spPr/>
        <p:txBody>
          <a:bodyPr/>
          <a:lstStyle/>
          <a:p>
            <a:fld id="{9FCCD9D6-60B6-48A1-B52B-76C55E88F5EC}" type="datetimeFigureOut">
              <a:rPr lang="en-GB" smtClean="0">
                <a:solidFill>
                  <a:prstClr val="black">
                    <a:tint val="75000"/>
                  </a:prstClr>
                </a:solidFill>
              </a:rPr>
              <a:pPr/>
              <a:t>18/09/19</a:t>
            </a:fld>
            <a:endParaRPr lang="en-GB">
              <a:solidFill>
                <a:prstClr val="black">
                  <a:tint val="75000"/>
                </a:prstClr>
              </a:solidFill>
            </a:endParaRPr>
          </a:p>
        </p:txBody>
      </p:sp>
      <p:sp>
        <p:nvSpPr>
          <p:cNvPr id="8" name="Footer Placeholder 7">
            <a:extLst>
              <a:ext uri="{FF2B5EF4-FFF2-40B4-BE49-F238E27FC236}">
                <a16:creationId xmlns="" xmlns:a16="http://schemas.microsoft.com/office/drawing/2014/main" id="{D3CA89F2-90CD-4846-A2E0-DCF26F193F38}"/>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 xmlns:a16="http://schemas.microsoft.com/office/drawing/2014/main" id="{8C8648FF-0458-45A7-938D-032F3A249B0C}"/>
              </a:ext>
            </a:extLst>
          </p:cNvPr>
          <p:cNvSpPr>
            <a:spLocks noGrp="1"/>
          </p:cNvSpPr>
          <p:nvPr>
            <p:ph type="sldNum" sz="quarter" idx="12"/>
          </p:nvPr>
        </p:nvSpPr>
        <p:spPr/>
        <p:txBody>
          <a:bodyPr/>
          <a:lstStyle/>
          <a:p>
            <a:fld id="{420D7FA5-6A48-4443-969E-8675163C11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6129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BB1CA9-6BFF-43F2-AFB4-987A8B0D11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4C208CF-E10B-4DD5-9063-6602D421B3E0}"/>
              </a:ext>
            </a:extLst>
          </p:cNvPr>
          <p:cNvSpPr>
            <a:spLocks noGrp="1"/>
          </p:cNvSpPr>
          <p:nvPr>
            <p:ph type="dt" sz="half" idx="10"/>
          </p:nvPr>
        </p:nvSpPr>
        <p:spPr/>
        <p:txBody>
          <a:bodyPr/>
          <a:lstStyle/>
          <a:p>
            <a:fld id="{9FCCD9D6-60B6-48A1-B52B-76C55E88F5EC}" type="datetimeFigureOut">
              <a:rPr lang="en-GB" smtClean="0">
                <a:solidFill>
                  <a:prstClr val="black">
                    <a:tint val="75000"/>
                  </a:prstClr>
                </a:solidFill>
              </a:rPr>
              <a:pPr/>
              <a:t>18/09/19</a:t>
            </a:fld>
            <a:endParaRPr lang="en-GB">
              <a:solidFill>
                <a:prstClr val="black">
                  <a:tint val="75000"/>
                </a:prstClr>
              </a:solidFill>
            </a:endParaRPr>
          </a:p>
        </p:txBody>
      </p:sp>
      <p:sp>
        <p:nvSpPr>
          <p:cNvPr id="4" name="Footer Placeholder 3">
            <a:extLst>
              <a:ext uri="{FF2B5EF4-FFF2-40B4-BE49-F238E27FC236}">
                <a16:creationId xmlns="" xmlns:a16="http://schemas.microsoft.com/office/drawing/2014/main" id="{E453C6D0-986D-4CBA-A05C-C8A35B73A359}"/>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 xmlns:a16="http://schemas.microsoft.com/office/drawing/2014/main" id="{2DEB8E8A-18C9-489A-8D88-E066A93DA214}"/>
              </a:ext>
            </a:extLst>
          </p:cNvPr>
          <p:cNvSpPr>
            <a:spLocks noGrp="1"/>
          </p:cNvSpPr>
          <p:nvPr>
            <p:ph type="sldNum" sz="quarter" idx="12"/>
          </p:nvPr>
        </p:nvSpPr>
        <p:spPr/>
        <p:txBody>
          <a:bodyPr/>
          <a:lstStyle/>
          <a:p>
            <a:fld id="{420D7FA5-6A48-4443-969E-8675163C11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7807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DF2902F-7A1B-4176-BC68-ADCAE1A5E36D}"/>
              </a:ext>
            </a:extLst>
          </p:cNvPr>
          <p:cNvSpPr>
            <a:spLocks noGrp="1"/>
          </p:cNvSpPr>
          <p:nvPr>
            <p:ph type="dt" sz="half" idx="10"/>
          </p:nvPr>
        </p:nvSpPr>
        <p:spPr/>
        <p:txBody>
          <a:bodyPr/>
          <a:lstStyle/>
          <a:p>
            <a:fld id="{9FCCD9D6-60B6-48A1-B52B-76C55E88F5EC}" type="datetimeFigureOut">
              <a:rPr lang="en-GB" smtClean="0">
                <a:solidFill>
                  <a:prstClr val="black">
                    <a:tint val="75000"/>
                  </a:prstClr>
                </a:solidFill>
              </a:rPr>
              <a:pPr/>
              <a:t>18/09/19</a:t>
            </a:fld>
            <a:endParaRPr lang="en-GB">
              <a:solidFill>
                <a:prstClr val="black">
                  <a:tint val="75000"/>
                </a:prstClr>
              </a:solidFill>
            </a:endParaRPr>
          </a:p>
        </p:txBody>
      </p:sp>
      <p:sp>
        <p:nvSpPr>
          <p:cNvPr id="3" name="Footer Placeholder 2">
            <a:extLst>
              <a:ext uri="{FF2B5EF4-FFF2-40B4-BE49-F238E27FC236}">
                <a16:creationId xmlns="" xmlns:a16="http://schemas.microsoft.com/office/drawing/2014/main" id="{D71CD586-89C8-4A83-A18F-2CF87B6F9F22}"/>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 xmlns:a16="http://schemas.microsoft.com/office/drawing/2014/main" id="{E5C76239-1EBB-4229-B9B8-354B2B64B737}"/>
              </a:ext>
            </a:extLst>
          </p:cNvPr>
          <p:cNvSpPr>
            <a:spLocks noGrp="1"/>
          </p:cNvSpPr>
          <p:nvPr>
            <p:ph type="sldNum" sz="quarter" idx="12"/>
          </p:nvPr>
        </p:nvSpPr>
        <p:spPr/>
        <p:txBody>
          <a:bodyPr/>
          <a:lstStyle/>
          <a:p>
            <a:fld id="{420D7FA5-6A48-4443-969E-8675163C11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303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F010C0-1527-4D1F-AF8C-640A162901A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F96A1ED-6522-4B13-BBC9-19114835D197}"/>
              </a:ext>
            </a:extLst>
          </p:cNvPr>
          <p:cNvSpPr>
            <a:spLocks noGrp="1"/>
          </p:cNvSpPr>
          <p:nvPr>
            <p:ph idx="1"/>
          </p:nvPr>
        </p:nvSpPr>
        <p:spPr>
          <a:xfrm>
            <a:off x="3887391" y="9874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D810B0E7-BBB7-461B-8BFC-09E879D2066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9C213AA-96BC-4989-B5BA-8A6F63FCCDAB}"/>
              </a:ext>
            </a:extLst>
          </p:cNvPr>
          <p:cNvSpPr>
            <a:spLocks noGrp="1"/>
          </p:cNvSpPr>
          <p:nvPr>
            <p:ph type="dt" sz="half" idx="10"/>
          </p:nvPr>
        </p:nvSpPr>
        <p:spPr/>
        <p:txBody>
          <a:bodyPr/>
          <a:lstStyle/>
          <a:p>
            <a:fld id="{9FCCD9D6-60B6-48A1-B52B-76C55E88F5EC}" type="datetimeFigureOut">
              <a:rPr lang="en-GB" smtClean="0">
                <a:solidFill>
                  <a:prstClr val="black">
                    <a:tint val="75000"/>
                  </a:prstClr>
                </a:solidFill>
              </a:rPr>
              <a:pPr/>
              <a:t>18/09/19</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C650D5D7-063C-4C64-8297-CD7DC578C3F6}"/>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A510CA15-ECA3-4D05-BC73-13E811888359}"/>
              </a:ext>
            </a:extLst>
          </p:cNvPr>
          <p:cNvSpPr>
            <a:spLocks noGrp="1"/>
          </p:cNvSpPr>
          <p:nvPr>
            <p:ph type="sldNum" sz="quarter" idx="12"/>
          </p:nvPr>
        </p:nvSpPr>
        <p:spPr/>
        <p:txBody>
          <a:bodyPr/>
          <a:lstStyle/>
          <a:p>
            <a:fld id="{420D7FA5-6A48-4443-969E-8675163C11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392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88E8DE-41C0-4DA6-A60F-6024B5F1CEFD}" type="datetimeFigureOut">
              <a:rPr lang="en-GB" smtClean="0"/>
              <a:t>18/09/19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8201E-9041-460E-A83B-1D2D4258D952}" type="slidenum">
              <a:rPr lang="en-GB" smtClean="0"/>
              <a:t>‹#›</a:t>
            </a:fld>
            <a:endParaRPr lang="en-GB"/>
          </a:p>
        </p:txBody>
      </p:sp>
    </p:spTree>
    <p:extLst>
      <p:ext uri="{BB962C8B-B14F-4D97-AF65-F5344CB8AC3E}">
        <p14:creationId xmlns:p14="http://schemas.microsoft.com/office/powerpoint/2010/main" val="3301055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82722B-8F98-43AF-8C72-CCF0D32342E5}"/>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BB5D1070-BFE3-4144-B4F2-7AD1471BABCF}"/>
              </a:ext>
            </a:extLst>
          </p:cNvPr>
          <p:cNvSpPr>
            <a:spLocks noGrp="1"/>
          </p:cNvSpPr>
          <p:nvPr>
            <p:ph type="pic" idx="1"/>
          </p:nvPr>
        </p:nvSpPr>
        <p:spPr>
          <a:xfrm>
            <a:off x="3887391" y="98743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79A141F8-A562-42E8-A4A5-5BDC966DF90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5870E1A-54CA-4B1F-9B63-0FBB43A690F1}"/>
              </a:ext>
            </a:extLst>
          </p:cNvPr>
          <p:cNvSpPr>
            <a:spLocks noGrp="1"/>
          </p:cNvSpPr>
          <p:nvPr>
            <p:ph type="dt" sz="half" idx="10"/>
          </p:nvPr>
        </p:nvSpPr>
        <p:spPr/>
        <p:txBody>
          <a:bodyPr/>
          <a:lstStyle/>
          <a:p>
            <a:fld id="{9FCCD9D6-60B6-48A1-B52B-76C55E88F5EC}" type="datetimeFigureOut">
              <a:rPr lang="en-GB" smtClean="0">
                <a:solidFill>
                  <a:prstClr val="black">
                    <a:tint val="75000"/>
                  </a:prstClr>
                </a:solidFill>
              </a:rPr>
              <a:pPr/>
              <a:t>18/09/19</a:t>
            </a:fld>
            <a:endParaRPr lang="en-GB">
              <a:solidFill>
                <a:prstClr val="black">
                  <a:tint val="75000"/>
                </a:prstClr>
              </a:solidFill>
            </a:endParaRPr>
          </a:p>
        </p:txBody>
      </p:sp>
      <p:sp>
        <p:nvSpPr>
          <p:cNvPr id="6" name="Footer Placeholder 5">
            <a:extLst>
              <a:ext uri="{FF2B5EF4-FFF2-40B4-BE49-F238E27FC236}">
                <a16:creationId xmlns="" xmlns:a16="http://schemas.microsoft.com/office/drawing/2014/main" id="{8C979043-51B7-4334-9C5D-F26417023EE0}"/>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 xmlns:a16="http://schemas.microsoft.com/office/drawing/2014/main" id="{7107B62B-6318-4FE3-8499-6C5B88B2495F}"/>
              </a:ext>
            </a:extLst>
          </p:cNvPr>
          <p:cNvSpPr>
            <a:spLocks noGrp="1"/>
          </p:cNvSpPr>
          <p:nvPr>
            <p:ph type="sldNum" sz="quarter" idx="12"/>
          </p:nvPr>
        </p:nvSpPr>
        <p:spPr/>
        <p:txBody>
          <a:bodyPr/>
          <a:lstStyle/>
          <a:p>
            <a:fld id="{420D7FA5-6A48-4443-969E-8675163C11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6002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568434-714F-471E-AADD-1CC114E48E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3E9D79A9-5E0F-4D6F-B2D5-76241B7CA1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3C7FD71-5C93-4757-94A5-3BC815B5D719}"/>
              </a:ext>
            </a:extLst>
          </p:cNvPr>
          <p:cNvSpPr>
            <a:spLocks noGrp="1"/>
          </p:cNvSpPr>
          <p:nvPr>
            <p:ph type="dt" sz="half" idx="10"/>
          </p:nvPr>
        </p:nvSpPr>
        <p:spPr/>
        <p:txBody>
          <a:bodyPr/>
          <a:lstStyle/>
          <a:p>
            <a:fld id="{9FCCD9D6-60B6-48A1-B52B-76C55E88F5EC}" type="datetimeFigureOut">
              <a:rPr lang="en-GB" smtClean="0">
                <a:solidFill>
                  <a:prstClr val="black">
                    <a:tint val="75000"/>
                  </a:prstClr>
                </a:solidFill>
              </a:rPr>
              <a:pPr/>
              <a:t>18/09/19</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EA89AE2E-8881-4363-A5BD-0D6B3FFC174A}"/>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2D7CF4CA-9CFE-4D52-B3C1-3560B29FE1E8}"/>
              </a:ext>
            </a:extLst>
          </p:cNvPr>
          <p:cNvSpPr>
            <a:spLocks noGrp="1"/>
          </p:cNvSpPr>
          <p:nvPr>
            <p:ph type="sldNum" sz="quarter" idx="12"/>
          </p:nvPr>
        </p:nvSpPr>
        <p:spPr/>
        <p:txBody>
          <a:bodyPr/>
          <a:lstStyle/>
          <a:p>
            <a:fld id="{420D7FA5-6A48-4443-969E-8675163C11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881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D228ED9-CF04-427E-BF0C-74E90E69ACBE}"/>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7C57477-4B2C-4746-B81B-65BE8CEF5FBD}"/>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0E78260-44CF-49B6-81D8-81232AB0DA39}"/>
              </a:ext>
            </a:extLst>
          </p:cNvPr>
          <p:cNvSpPr>
            <a:spLocks noGrp="1"/>
          </p:cNvSpPr>
          <p:nvPr>
            <p:ph type="dt" sz="half" idx="10"/>
          </p:nvPr>
        </p:nvSpPr>
        <p:spPr/>
        <p:txBody>
          <a:bodyPr/>
          <a:lstStyle/>
          <a:p>
            <a:fld id="{9FCCD9D6-60B6-48A1-B52B-76C55E88F5EC}" type="datetimeFigureOut">
              <a:rPr lang="en-GB" smtClean="0">
                <a:solidFill>
                  <a:prstClr val="black">
                    <a:tint val="75000"/>
                  </a:prstClr>
                </a:solidFill>
              </a:rPr>
              <a:pPr/>
              <a:t>18/09/19</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ECED31D6-34A4-4753-862E-C624BB273A9D}"/>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5950D88D-D79E-44C5-884C-BDE8F51F1440}"/>
              </a:ext>
            </a:extLst>
          </p:cNvPr>
          <p:cNvSpPr>
            <a:spLocks noGrp="1"/>
          </p:cNvSpPr>
          <p:nvPr>
            <p:ph type="sldNum" sz="quarter" idx="12"/>
          </p:nvPr>
        </p:nvSpPr>
        <p:spPr/>
        <p:txBody>
          <a:bodyPr/>
          <a:lstStyle/>
          <a:p>
            <a:fld id="{420D7FA5-6A48-4443-969E-8675163C11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5733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B79185-705E-D842-AEA1-06EBE18B6E3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25041FC6-16E7-E345-90E2-0C21414F814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1279949-F35E-F949-A89B-27BC2DEBFC5E}"/>
              </a:ext>
            </a:extLst>
          </p:cNvPr>
          <p:cNvSpPr>
            <a:spLocks noGrp="1"/>
          </p:cNvSpPr>
          <p:nvPr>
            <p:ph type="dt" sz="half" idx="10"/>
          </p:nvPr>
        </p:nvSpPr>
        <p:spPr/>
        <p:txBody>
          <a:bodyPr/>
          <a:lstStyle/>
          <a:p>
            <a:fld id="{A7F671E4-B59B-AA4D-B609-9B1EDD8CD134}" type="datetimeFigureOut">
              <a:rPr lang="en-US" smtClean="0">
                <a:solidFill>
                  <a:prstClr val="black">
                    <a:tint val="75000"/>
                  </a:prstClr>
                </a:solidFill>
              </a:rPr>
              <a:pPr/>
              <a:t>18/09/19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556670E-2DDF-DA41-AE9E-5018DB19347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F24EB9A-6780-3149-8A0F-50B7C97A61F2}"/>
              </a:ext>
            </a:extLst>
          </p:cNvPr>
          <p:cNvSpPr>
            <a:spLocks noGrp="1"/>
          </p:cNvSpPr>
          <p:nvPr>
            <p:ph type="sldNum" sz="quarter" idx="12"/>
          </p:nvPr>
        </p:nvSpPr>
        <p:spPr/>
        <p:txBody>
          <a:bodyPr/>
          <a:lstStyle/>
          <a:p>
            <a:fld id="{3769367C-E3B2-B741-AE54-E3C35EEB41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849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FA2CA3-8660-F041-A266-C00B3A2B8A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74C1DF5-C5B7-8643-8897-95E1D419D0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FA69F7-BDA8-304C-8454-C0571B28CABD}"/>
              </a:ext>
            </a:extLst>
          </p:cNvPr>
          <p:cNvSpPr>
            <a:spLocks noGrp="1"/>
          </p:cNvSpPr>
          <p:nvPr>
            <p:ph type="dt" sz="half" idx="10"/>
          </p:nvPr>
        </p:nvSpPr>
        <p:spPr/>
        <p:txBody>
          <a:bodyPr/>
          <a:lstStyle/>
          <a:p>
            <a:fld id="{A7F671E4-B59B-AA4D-B609-9B1EDD8CD134}" type="datetimeFigureOut">
              <a:rPr lang="en-US" smtClean="0">
                <a:solidFill>
                  <a:prstClr val="black">
                    <a:tint val="75000"/>
                  </a:prstClr>
                </a:solidFill>
              </a:rPr>
              <a:pPr/>
              <a:t>18/09/19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FAD5EC4-124C-504E-9CFB-AAF0E36659A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57E101-FA35-2548-9217-F35CE1649E3F}"/>
              </a:ext>
            </a:extLst>
          </p:cNvPr>
          <p:cNvSpPr>
            <a:spLocks noGrp="1"/>
          </p:cNvSpPr>
          <p:nvPr>
            <p:ph type="sldNum" sz="quarter" idx="12"/>
          </p:nvPr>
        </p:nvSpPr>
        <p:spPr/>
        <p:txBody>
          <a:bodyPr/>
          <a:lstStyle/>
          <a:p>
            <a:fld id="{3769367C-E3B2-B741-AE54-E3C35EEB41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005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C11F65-F2BB-2F43-8E8E-CFB1AB291E1A}"/>
              </a:ext>
            </a:extLst>
          </p:cNvPr>
          <p:cNvSpPr>
            <a:spLocks noGrp="1"/>
          </p:cNvSpPr>
          <p:nvPr>
            <p:ph type="title"/>
          </p:nvPr>
        </p:nvSpPr>
        <p:spPr>
          <a:xfrm>
            <a:off x="623888" y="1709743"/>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B8A009D-6A98-BB49-A03E-071EFD75B02E}"/>
              </a:ext>
            </a:extLst>
          </p:cNvPr>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8CF07FE-120C-ED44-869A-FD2EE4BA2C28}"/>
              </a:ext>
            </a:extLst>
          </p:cNvPr>
          <p:cNvSpPr>
            <a:spLocks noGrp="1"/>
          </p:cNvSpPr>
          <p:nvPr>
            <p:ph type="dt" sz="half" idx="10"/>
          </p:nvPr>
        </p:nvSpPr>
        <p:spPr/>
        <p:txBody>
          <a:bodyPr/>
          <a:lstStyle/>
          <a:p>
            <a:fld id="{A7F671E4-B59B-AA4D-B609-9B1EDD8CD134}" type="datetimeFigureOut">
              <a:rPr lang="en-US" smtClean="0">
                <a:solidFill>
                  <a:prstClr val="black">
                    <a:tint val="75000"/>
                  </a:prstClr>
                </a:solidFill>
              </a:rPr>
              <a:pPr/>
              <a:t>18/09/19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3E42B19-DA96-574E-A230-EBE79774338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707274-DD41-BF4D-8B04-6FAC66AF4B81}"/>
              </a:ext>
            </a:extLst>
          </p:cNvPr>
          <p:cNvSpPr>
            <a:spLocks noGrp="1"/>
          </p:cNvSpPr>
          <p:nvPr>
            <p:ph type="sldNum" sz="quarter" idx="12"/>
          </p:nvPr>
        </p:nvSpPr>
        <p:spPr/>
        <p:txBody>
          <a:bodyPr/>
          <a:lstStyle/>
          <a:p>
            <a:fld id="{3769367C-E3B2-B741-AE54-E3C35EEB41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07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CAEA74-6F4B-BA44-A6FC-82FB0542BD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8F87588-226F-3C47-8BD9-5B31FECE7BD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DACBBCA-074F-0946-A818-5CAC31922DF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C36DBB1-C431-E441-B3B3-917F3E837CE0}"/>
              </a:ext>
            </a:extLst>
          </p:cNvPr>
          <p:cNvSpPr>
            <a:spLocks noGrp="1"/>
          </p:cNvSpPr>
          <p:nvPr>
            <p:ph type="dt" sz="half" idx="10"/>
          </p:nvPr>
        </p:nvSpPr>
        <p:spPr/>
        <p:txBody>
          <a:bodyPr/>
          <a:lstStyle/>
          <a:p>
            <a:fld id="{A7F671E4-B59B-AA4D-B609-9B1EDD8CD134}" type="datetimeFigureOut">
              <a:rPr lang="en-US" smtClean="0">
                <a:solidFill>
                  <a:prstClr val="black">
                    <a:tint val="75000"/>
                  </a:prstClr>
                </a:solidFill>
              </a:rPr>
              <a:pPr/>
              <a:t>18/09/19</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9BD3848-6F36-4043-B9DC-258EAB9ACCB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DDE06A9-6B61-B745-9D43-E06DAA4BBCEB}"/>
              </a:ext>
            </a:extLst>
          </p:cNvPr>
          <p:cNvSpPr>
            <a:spLocks noGrp="1"/>
          </p:cNvSpPr>
          <p:nvPr>
            <p:ph type="sldNum" sz="quarter" idx="12"/>
          </p:nvPr>
        </p:nvSpPr>
        <p:spPr/>
        <p:txBody>
          <a:bodyPr/>
          <a:lstStyle/>
          <a:p>
            <a:fld id="{3769367C-E3B2-B741-AE54-E3C35EEB41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083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0AFB15-C225-D746-9B85-71D1DEA44E3B}"/>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75AB36F-374D-6947-8B47-F996FE701B75}"/>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41E67730-4F79-DE43-B4A3-3118931C008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F79FD41-0616-E44D-9D4B-D482F671B15E}"/>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9F5FCA4-D9FC-5142-8DFD-462FBE6FB6ED}"/>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EAE8458-3AAE-2646-A0BB-191D59F6D3DF}"/>
              </a:ext>
            </a:extLst>
          </p:cNvPr>
          <p:cNvSpPr>
            <a:spLocks noGrp="1"/>
          </p:cNvSpPr>
          <p:nvPr>
            <p:ph type="dt" sz="half" idx="10"/>
          </p:nvPr>
        </p:nvSpPr>
        <p:spPr/>
        <p:txBody>
          <a:bodyPr/>
          <a:lstStyle/>
          <a:p>
            <a:fld id="{A7F671E4-B59B-AA4D-B609-9B1EDD8CD134}" type="datetimeFigureOut">
              <a:rPr lang="en-US" smtClean="0">
                <a:solidFill>
                  <a:prstClr val="black">
                    <a:tint val="75000"/>
                  </a:prstClr>
                </a:solidFill>
              </a:rPr>
              <a:pPr/>
              <a:t>18/09/19</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5B32B24-71A4-D54D-A157-9FB23075E26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F5F02CF1-019C-044F-A0E0-8ABC02A15C72}"/>
              </a:ext>
            </a:extLst>
          </p:cNvPr>
          <p:cNvSpPr>
            <a:spLocks noGrp="1"/>
          </p:cNvSpPr>
          <p:nvPr>
            <p:ph type="sldNum" sz="quarter" idx="12"/>
          </p:nvPr>
        </p:nvSpPr>
        <p:spPr/>
        <p:txBody>
          <a:bodyPr/>
          <a:lstStyle/>
          <a:p>
            <a:fld id="{3769367C-E3B2-B741-AE54-E3C35EEB41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052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AA550A-BF45-F84B-BF56-DAAA7DA6A5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FA3F8B3-C812-2849-B876-8BB16AB75805}"/>
              </a:ext>
            </a:extLst>
          </p:cNvPr>
          <p:cNvSpPr>
            <a:spLocks noGrp="1"/>
          </p:cNvSpPr>
          <p:nvPr>
            <p:ph type="dt" sz="half" idx="10"/>
          </p:nvPr>
        </p:nvSpPr>
        <p:spPr/>
        <p:txBody>
          <a:bodyPr/>
          <a:lstStyle/>
          <a:p>
            <a:fld id="{A7F671E4-B59B-AA4D-B609-9B1EDD8CD134}" type="datetimeFigureOut">
              <a:rPr lang="en-US" smtClean="0">
                <a:solidFill>
                  <a:prstClr val="black">
                    <a:tint val="75000"/>
                  </a:prstClr>
                </a:solidFill>
              </a:rPr>
              <a:pPr/>
              <a:t>18/09/19</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A6FBF81D-F41E-874B-B7F7-22A37B79162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18ED92C2-B99B-D949-9BC6-64D7BC41CDAD}"/>
              </a:ext>
            </a:extLst>
          </p:cNvPr>
          <p:cNvSpPr>
            <a:spLocks noGrp="1"/>
          </p:cNvSpPr>
          <p:nvPr>
            <p:ph type="sldNum" sz="quarter" idx="12"/>
          </p:nvPr>
        </p:nvSpPr>
        <p:spPr/>
        <p:txBody>
          <a:bodyPr/>
          <a:lstStyle/>
          <a:p>
            <a:fld id="{3769367C-E3B2-B741-AE54-E3C35EEB41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631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3CED832-9F09-9640-B332-86A05E4FE229}"/>
              </a:ext>
            </a:extLst>
          </p:cNvPr>
          <p:cNvSpPr>
            <a:spLocks noGrp="1"/>
          </p:cNvSpPr>
          <p:nvPr>
            <p:ph type="dt" sz="half" idx="10"/>
          </p:nvPr>
        </p:nvSpPr>
        <p:spPr/>
        <p:txBody>
          <a:bodyPr/>
          <a:lstStyle/>
          <a:p>
            <a:fld id="{A7F671E4-B59B-AA4D-B609-9B1EDD8CD134}" type="datetimeFigureOut">
              <a:rPr lang="en-US" smtClean="0">
                <a:solidFill>
                  <a:prstClr val="black">
                    <a:tint val="75000"/>
                  </a:prstClr>
                </a:solidFill>
              </a:rPr>
              <a:pPr/>
              <a:t>18/09/19</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A11B4868-D256-084B-A6EF-0603FE75641D}"/>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49CC2F21-6B8A-0644-BB70-41A66EF6230A}"/>
              </a:ext>
            </a:extLst>
          </p:cNvPr>
          <p:cNvSpPr>
            <a:spLocks noGrp="1"/>
          </p:cNvSpPr>
          <p:nvPr>
            <p:ph type="sldNum" sz="quarter" idx="12"/>
          </p:nvPr>
        </p:nvSpPr>
        <p:spPr/>
        <p:txBody>
          <a:bodyPr/>
          <a:lstStyle/>
          <a:p>
            <a:fld id="{3769367C-E3B2-B741-AE54-E3C35EEB41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58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8E8DE-41C0-4DA6-A60F-6024B5F1CEFD}" type="datetimeFigureOut">
              <a:rPr lang="en-GB" smtClean="0"/>
              <a:t>18/09/19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8201E-9041-460E-A83B-1D2D4258D952}" type="slidenum">
              <a:rPr lang="en-GB" smtClean="0"/>
              <a:t>‹#›</a:t>
            </a:fld>
            <a:endParaRPr lang="en-GB"/>
          </a:p>
        </p:txBody>
      </p:sp>
    </p:spTree>
    <p:extLst>
      <p:ext uri="{BB962C8B-B14F-4D97-AF65-F5344CB8AC3E}">
        <p14:creationId xmlns:p14="http://schemas.microsoft.com/office/powerpoint/2010/main" val="2755992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A7A36-B05C-8A49-A035-34D081830D6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4BCB4A7-5DA6-5A42-9B96-33D5388B6660}"/>
              </a:ext>
            </a:extLst>
          </p:cNvPr>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A5963E0-478A-E345-BF98-1D34D947844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ECEBA30-90D8-144F-8755-F36731E5AF90}"/>
              </a:ext>
            </a:extLst>
          </p:cNvPr>
          <p:cNvSpPr>
            <a:spLocks noGrp="1"/>
          </p:cNvSpPr>
          <p:nvPr>
            <p:ph type="dt" sz="half" idx="10"/>
          </p:nvPr>
        </p:nvSpPr>
        <p:spPr/>
        <p:txBody>
          <a:bodyPr/>
          <a:lstStyle/>
          <a:p>
            <a:fld id="{A7F671E4-B59B-AA4D-B609-9B1EDD8CD134}" type="datetimeFigureOut">
              <a:rPr lang="en-US" smtClean="0">
                <a:solidFill>
                  <a:prstClr val="black">
                    <a:tint val="75000"/>
                  </a:prstClr>
                </a:solidFill>
              </a:rPr>
              <a:pPr/>
              <a:t>18/09/19</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0748197-B951-5046-A7CB-C5E16FC0E57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58A384A-8526-1246-B53B-EE9CE7509E25}"/>
              </a:ext>
            </a:extLst>
          </p:cNvPr>
          <p:cNvSpPr>
            <a:spLocks noGrp="1"/>
          </p:cNvSpPr>
          <p:nvPr>
            <p:ph type="sldNum" sz="quarter" idx="12"/>
          </p:nvPr>
        </p:nvSpPr>
        <p:spPr/>
        <p:txBody>
          <a:bodyPr/>
          <a:lstStyle/>
          <a:p>
            <a:fld id="{3769367C-E3B2-B741-AE54-E3C35EEB41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526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1F35C4-95B9-364A-8191-FB84A3F58B1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85DFCBE-5B03-3D42-9461-FF47C751CE34}"/>
              </a:ext>
            </a:extLst>
          </p:cNvPr>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DBE0246-E9DD-DD4D-88F2-49E0BC7C69B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8A0A427-AB8F-ED46-A669-FE36AEFB0DE8}"/>
              </a:ext>
            </a:extLst>
          </p:cNvPr>
          <p:cNvSpPr>
            <a:spLocks noGrp="1"/>
          </p:cNvSpPr>
          <p:nvPr>
            <p:ph type="dt" sz="half" idx="10"/>
          </p:nvPr>
        </p:nvSpPr>
        <p:spPr/>
        <p:txBody>
          <a:bodyPr/>
          <a:lstStyle/>
          <a:p>
            <a:fld id="{A7F671E4-B59B-AA4D-B609-9B1EDD8CD134}" type="datetimeFigureOut">
              <a:rPr lang="en-US" smtClean="0">
                <a:solidFill>
                  <a:prstClr val="black">
                    <a:tint val="75000"/>
                  </a:prstClr>
                </a:solidFill>
              </a:rPr>
              <a:pPr/>
              <a:t>18/09/19</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8445978-CEFC-874B-95FE-257128D492C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4F5729C-0FE0-A444-9F0F-88925B9E351D}"/>
              </a:ext>
            </a:extLst>
          </p:cNvPr>
          <p:cNvSpPr>
            <a:spLocks noGrp="1"/>
          </p:cNvSpPr>
          <p:nvPr>
            <p:ph type="sldNum" sz="quarter" idx="12"/>
          </p:nvPr>
        </p:nvSpPr>
        <p:spPr/>
        <p:txBody>
          <a:bodyPr/>
          <a:lstStyle/>
          <a:p>
            <a:fld id="{3769367C-E3B2-B741-AE54-E3C35EEB41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88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85F717-824A-6446-B121-82FA5E5FEC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D476A80-DA23-EE44-81F8-61DCB08555D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D1CE082-B20F-B94C-ACCF-1847146690AB}"/>
              </a:ext>
            </a:extLst>
          </p:cNvPr>
          <p:cNvSpPr>
            <a:spLocks noGrp="1"/>
          </p:cNvSpPr>
          <p:nvPr>
            <p:ph type="dt" sz="half" idx="10"/>
          </p:nvPr>
        </p:nvSpPr>
        <p:spPr/>
        <p:txBody>
          <a:bodyPr/>
          <a:lstStyle/>
          <a:p>
            <a:fld id="{A7F671E4-B59B-AA4D-B609-9B1EDD8CD134}" type="datetimeFigureOut">
              <a:rPr lang="en-US" smtClean="0">
                <a:solidFill>
                  <a:prstClr val="black">
                    <a:tint val="75000"/>
                  </a:prstClr>
                </a:solidFill>
              </a:rPr>
              <a:pPr/>
              <a:t>18/09/19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E46825B-2DD2-BE4C-834E-74796247C48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44C5DE9-CBFC-944B-8F71-76E3236E792D}"/>
              </a:ext>
            </a:extLst>
          </p:cNvPr>
          <p:cNvSpPr>
            <a:spLocks noGrp="1"/>
          </p:cNvSpPr>
          <p:nvPr>
            <p:ph type="sldNum" sz="quarter" idx="12"/>
          </p:nvPr>
        </p:nvSpPr>
        <p:spPr/>
        <p:txBody>
          <a:bodyPr/>
          <a:lstStyle/>
          <a:p>
            <a:fld id="{3769367C-E3B2-B741-AE54-E3C35EEB41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036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D01D2D5-AF07-2740-86B9-3034162DCEF0}"/>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DECA918E-0009-8940-A660-112C423DF8CF}"/>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65C7329-21FA-6144-BECC-6807E85ACF15}"/>
              </a:ext>
            </a:extLst>
          </p:cNvPr>
          <p:cNvSpPr>
            <a:spLocks noGrp="1"/>
          </p:cNvSpPr>
          <p:nvPr>
            <p:ph type="dt" sz="half" idx="10"/>
          </p:nvPr>
        </p:nvSpPr>
        <p:spPr/>
        <p:txBody>
          <a:bodyPr/>
          <a:lstStyle/>
          <a:p>
            <a:fld id="{A7F671E4-B59B-AA4D-B609-9B1EDD8CD134}" type="datetimeFigureOut">
              <a:rPr lang="en-US" smtClean="0">
                <a:solidFill>
                  <a:prstClr val="black">
                    <a:tint val="75000"/>
                  </a:prstClr>
                </a:solidFill>
              </a:rPr>
              <a:pPr/>
              <a:t>18/09/19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8DD8D3C-9085-A145-98BF-5A8F7C41AD2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041811-7464-8E49-BCAF-2973FF227203}"/>
              </a:ext>
            </a:extLst>
          </p:cNvPr>
          <p:cNvSpPr>
            <a:spLocks noGrp="1"/>
          </p:cNvSpPr>
          <p:nvPr>
            <p:ph type="sldNum" sz="quarter" idx="12"/>
          </p:nvPr>
        </p:nvSpPr>
        <p:spPr/>
        <p:txBody>
          <a:bodyPr/>
          <a:lstStyle/>
          <a:p>
            <a:fld id="{3769367C-E3B2-B741-AE54-E3C35EEB41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544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88E8DE-41C0-4DA6-A60F-6024B5F1CEFD}" type="datetimeFigureOut">
              <a:rPr lang="en-GB" smtClean="0">
                <a:solidFill>
                  <a:prstClr val="black">
                    <a:tint val="75000"/>
                  </a:prstClr>
                </a:solidFill>
              </a:rPr>
              <a:pPr/>
              <a:t>18/09/19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ED8201E-9041-460E-A83B-1D2D4258D95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1318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88E8DE-41C0-4DA6-A60F-6024B5F1CEFD}" type="datetimeFigureOut">
              <a:rPr lang="en-GB" smtClean="0">
                <a:solidFill>
                  <a:prstClr val="black">
                    <a:tint val="75000"/>
                  </a:prstClr>
                </a:solidFill>
              </a:rPr>
              <a:pPr/>
              <a:t>18/09/19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ED8201E-9041-460E-A83B-1D2D4258D95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6088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8E8DE-41C0-4DA6-A60F-6024B5F1CEFD}" type="datetimeFigureOut">
              <a:rPr lang="en-GB" smtClean="0">
                <a:solidFill>
                  <a:prstClr val="black">
                    <a:tint val="75000"/>
                  </a:prstClr>
                </a:solidFill>
              </a:rPr>
              <a:pPr/>
              <a:t>18/09/19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ED8201E-9041-460E-A83B-1D2D4258D95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9245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88E8DE-41C0-4DA6-A60F-6024B5F1CEFD}" type="datetimeFigureOut">
              <a:rPr lang="en-GB" smtClean="0">
                <a:solidFill>
                  <a:prstClr val="black">
                    <a:tint val="75000"/>
                  </a:prstClr>
                </a:solidFill>
              </a:rPr>
              <a:pPr/>
              <a:t>18/09/19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ED8201E-9041-460E-A83B-1D2D4258D95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6374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A88E8DE-41C0-4DA6-A60F-6024B5F1CEFD}" type="datetimeFigureOut">
              <a:rPr lang="en-GB" smtClean="0">
                <a:solidFill>
                  <a:prstClr val="black">
                    <a:tint val="75000"/>
                  </a:prstClr>
                </a:solidFill>
              </a:rPr>
              <a:pPr/>
              <a:t>18/09/19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ED8201E-9041-460E-A83B-1D2D4258D95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0621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88E8DE-41C0-4DA6-A60F-6024B5F1CEFD}" type="datetimeFigureOut">
              <a:rPr lang="en-GB" smtClean="0">
                <a:solidFill>
                  <a:prstClr val="black">
                    <a:tint val="75000"/>
                  </a:prstClr>
                </a:solidFill>
              </a:rPr>
              <a:pPr/>
              <a:t>18/09/19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ED8201E-9041-460E-A83B-1D2D4258D95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429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A88E8DE-41C0-4DA6-A60F-6024B5F1CEFD}" type="datetimeFigureOut">
              <a:rPr lang="en-GB" smtClean="0"/>
              <a:t>18/09/19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8201E-9041-460E-A83B-1D2D4258D952}" type="slidenum">
              <a:rPr lang="en-GB" smtClean="0"/>
              <a:t>‹#›</a:t>
            </a:fld>
            <a:endParaRPr lang="en-GB"/>
          </a:p>
        </p:txBody>
      </p:sp>
    </p:spTree>
    <p:extLst>
      <p:ext uri="{BB962C8B-B14F-4D97-AF65-F5344CB8AC3E}">
        <p14:creationId xmlns:p14="http://schemas.microsoft.com/office/powerpoint/2010/main" val="1116523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8E8DE-41C0-4DA6-A60F-6024B5F1CEFD}" type="datetimeFigureOut">
              <a:rPr lang="en-GB" smtClean="0">
                <a:solidFill>
                  <a:prstClr val="black">
                    <a:tint val="75000"/>
                  </a:prstClr>
                </a:solidFill>
              </a:rPr>
              <a:pPr/>
              <a:t>18/09/19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ED8201E-9041-460E-A83B-1D2D4258D95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9131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8E8DE-41C0-4DA6-A60F-6024B5F1CEFD}" type="datetimeFigureOut">
              <a:rPr lang="en-GB" smtClean="0">
                <a:solidFill>
                  <a:prstClr val="black">
                    <a:tint val="75000"/>
                  </a:prstClr>
                </a:solidFill>
              </a:rPr>
              <a:pPr/>
              <a:t>18/09/19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ED8201E-9041-460E-A83B-1D2D4258D95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75391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8E8DE-41C0-4DA6-A60F-6024B5F1CEFD}" type="datetimeFigureOut">
              <a:rPr lang="en-GB" smtClean="0">
                <a:solidFill>
                  <a:prstClr val="black">
                    <a:tint val="75000"/>
                  </a:prstClr>
                </a:solidFill>
              </a:rPr>
              <a:pPr/>
              <a:t>18/09/19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ED8201E-9041-460E-A83B-1D2D4258D95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92686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88E8DE-41C0-4DA6-A60F-6024B5F1CEFD}" type="datetimeFigureOut">
              <a:rPr lang="en-GB" smtClean="0">
                <a:solidFill>
                  <a:prstClr val="black">
                    <a:tint val="75000"/>
                  </a:prstClr>
                </a:solidFill>
              </a:rPr>
              <a:pPr/>
              <a:t>18/09/19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ED8201E-9041-460E-A83B-1D2D4258D95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21057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88E8DE-41C0-4DA6-A60F-6024B5F1CEFD}" type="datetimeFigureOut">
              <a:rPr lang="en-GB" smtClean="0">
                <a:solidFill>
                  <a:prstClr val="black">
                    <a:tint val="75000"/>
                  </a:prstClr>
                </a:solidFill>
              </a:rPr>
              <a:pPr/>
              <a:t>18/09/19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ED8201E-9041-460E-A83B-1D2D4258D95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3818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A88E8DE-41C0-4DA6-A60F-6024B5F1CEFD}" type="datetimeFigureOut">
              <a:rPr lang="en-GB" smtClean="0"/>
              <a:t>18/09/19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D8201E-9041-460E-A83B-1D2D4258D952}" type="slidenum">
              <a:rPr lang="en-GB" smtClean="0"/>
              <a:t>‹#›</a:t>
            </a:fld>
            <a:endParaRPr lang="en-GB"/>
          </a:p>
        </p:txBody>
      </p:sp>
    </p:spTree>
    <p:extLst>
      <p:ext uri="{BB962C8B-B14F-4D97-AF65-F5344CB8AC3E}">
        <p14:creationId xmlns:p14="http://schemas.microsoft.com/office/powerpoint/2010/main" val="159171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A88E8DE-41C0-4DA6-A60F-6024B5F1CEFD}" type="datetimeFigureOut">
              <a:rPr lang="en-GB" smtClean="0"/>
              <a:t>18/09/19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D8201E-9041-460E-A83B-1D2D4258D952}" type="slidenum">
              <a:rPr lang="en-GB" smtClean="0"/>
              <a:t>‹#›</a:t>
            </a:fld>
            <a:endParaRPr lang="en-GB"/>
          </a:p>
        </p:txBody>
      </p:sp>
    </p:spTree>
    <p:extLst>
      <p:ext uri="{BB962C8B-B14F-4D97-AF65-F5344CB8AC3E}">
        <p14:creationId xmlns:p14="http://schemas.microsoft.com/office/powerpoint/2010/main" val="209598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8E8DE-41C0-4DA6-A60F-6024B5F1CEFD}" type="datetimeFigureOut">
              <a:rPr lang="en-GB" smtClean="0"/>
              <a:t>18/09/19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D8201E-9041-460E-A83B-1D2D4258D952}" type="slidenum">
              <a:rPr lang="en-GB" smtClean="0"/>
              <a:t>‹#›</a:t>
            </a:fld>
            <a:endParaRPr lang="en-GB"/>
          </a:p>
        </p:txBody>
      </p:sp>
    </p:spTree>
    <p:extLst>
      <p:ext uri="{BB962C8B-B14F-4D97-AF65-F5344CB8AC3E}">
        <p14:creationId xmlns:p14="http://schemas.microsoft.com/office/powerpoint/2010/main" val="3091687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8E8DE-41C0-4DA6-A60F-6024B5F1CEFD}" type="datetimeFigureOut">
              <a:rPr lang="en-GB" smtClean="0"/>
              <a:t>18/09/19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8201E-9041-460E-A83B-1D2D4258D952}" type="slidenum">
              <a:rPr lang="en-GB" smtClean="0"/>
              <a:t>‹#›</a:t>
            </a:fld>
            <a:endParaRPr lang="en-GB"/>
          </a:p>
        </p:txBody>
      </p:sp>
    </p:spTree>
    <p:extLst>
      <p:ext uri="{BB962C8B-B14F-4D97-AF65-F5344CB8AC3E}">
        <p14:creationId xmlns:p14="http://schemas.microsoft.com/office/powerpoint/2010/main" val="195327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8E8DE-41C0-4DA6-A60F-6024B5F1CEFD}" type="datetimeFigureOut">
              <a:rPr lang="en-GB" smtClean="0"/>
              <a:t>18/09/19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8201E-9041-460E-A83B-1D2D4258D952}" type="slidenum">
              <a:rPr lang="en-GB" smtClean="0"/>
              <a:t>‹#›</a:t>
            </a:fld>
            <a:endParaRPr lang="en-GB"/>
          </a:p>
        </p:txBody>
      </p:sp>
    </p:spTree>
    <p:extLst>
      <p:ext uri="{BB962C8B-B14F-4D97-AF65-F5344CB8AC3E}">
        <p14:creationId xmlns:p14="http://schemas.microsoft.com/office/powerpoint/2010/main" val="2382326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8E8DE-41C0-4DA6-A60F-6024B5F1CEFD}" type="datetimeFigureOut">
              <a:rPr lang="en-GB" smtClean="0"/>
              <a:t>18/09/19</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8201E-9041-460E-A83B-1D2D4258D952}" type="slidenum">
              <a:rPr lang="en-GB" smtClean="0"/>
              <a:t>‹#›</a:t>
            </a:fld>
            <a:endParaRPr lang="en-GB"/>
          </a:p>
        </p:txBody>
      </p:sp>
    </p:spTree>
    <p:extLst>
      <p:ext uri="{BB962C8B-B14F-4D97-AF65-F5344CB8AC3E}">
        <p14:creationId xmlns:p14="http://schemas.microsoft.com/office/powerpoint/2010/main" val="362931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88C0167-A172-4E00-B7E3-BE7ED7585600}"/>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478EF59C-3120-48B8-B9D2-1C97B2B19DF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DCC4991-FC8F-454D-9DFA-4D86E5D143FD}"/>
              </a:ext>
            </a:extLst>
          </p:cNvPr>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CD9D6-60B6-48A1-B52B-76C55E88F5EC}" type="datetimeFigureOut">
              <a:rPr lang="en-GB" smtClean="0">
                <a:solidFill>
                  <a:prstClr val="black">
                    <a:tint val="75000"/>
                  </a:prstClr>
                </a:solidFill>
              </a:rPr>
              <a:pPr/>
              <a:t>18/09/19</a:t>
            </a:fld>
            <a:endParaRPr lang="en-GB">
              <a:solidFill>
                <a:prstClr val="black">
                  <a:tint val="75000"/>
                </a:prstClr>
              </a:solidFill>
            </a:endParaRPr>
          </a:p>
        </p:txBody>
      </p:sp>
      <p:sp>
        <p:nvSpPr>
          <p:cNvPr id="5" name="Footer Placeholder 4">
            <a:extLst>
              <a:ext uri="{FF2B5EF4-FFF2-40B4-BE49-F238E27FC236}">
                <a16:creationId xmlns="" xmlns:a16="http://schemas.microsoft.com/office/drawing/2014/main" id="{8F72DDD4-9E9A-4C73-95F9-F478AEE4597E}"/>
              </a:ext>
            </a:extLst>
          </p:cNvPr>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 xmlns:a16="http://schemas.microsoft.com/office/drawing/2014/main" id="{97907BE0-A257-475A-9F57-A6B6B9014DDF}"/>
              </a:ext>
            </a:extLst>
          </p:cNvPr>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D7FA5-6A48-4443-969E-8675163C116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9506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1C1565F-267D-B44A-B3E4-E37F7CFD8FEB}"/>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C120060-83BA-474D-9D53-456FC58DF0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A2FED7C-07DB-0341-BECC-E02582DCEC50}"/>
              </a:ext>
            </a:extLst>
          </p:cNvPr>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671E4-B59B-AA4D-B609-9B1EDD8CD134}" type="datetimeFigureOut">
              <a:rPr lang="en-US" smtClean="0">
                <a:solidFill>
                  <a:prstClr val="black">
                    <a:tint val="75000"/>
                  </a:prstClr>
                </a:solidFill>
              </a:rPr>
              <a:pPr/>
              <a:t>18/09/19</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36E8A10-0C73-4E46-8DFE-77F625314AA2}"/>
              </a:ext>
            </a:extLst>
          </p:cNvPr>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4675F61-0814-234B-A262-124A32D60F05}"/>
              </a:ext>
            </a:extLst>
          </p:cNvPr>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9367C-E3B2-B741-AE54-E3C35EEB41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5110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8E8DE-41C0-4DA6-A60F-6024B5F1CEFD}" type="datetimeFigureOut">
              <a:rPr lang="en-GB" smtClean="0">
                <a:solidFill>
                  <a:prstClr val="black">
                    <a:tint val="75000"/>
                  </a:prstClr>
                </a:solidFill>
              </a:rPr>
              <a:pPr/>
              <a:t>18/09/19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8201E-9041-460E-A83B-1D2D4258D95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96644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jpeg"/><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Future Developments in IT</a:t>
            </a:r>
            <a:endParaRPr lang="en-GB" dirty="0"/>
          </a:p>
        </p:txBody>
      </p:sp>
      <p:sp>
        <p:nvSpPr>
          <p:cNvPr id="3" name="Subtitle 2"/>
          <p:cNvSpPr>
            <a:spLocks noGrp="1"/>
          </p:cNvSpPr>
          <p:nvPr>
            <p:ph type="subTitle" idx="1"/>
          </p:nvPr>
        </p:nvSpPr>
        <p:spPr>
          <a:xfrm>
            <a:off x="323528" y="3886200"/>
            <a:ext cx="8418318" cy="1752600"/>
          </a:xfrm>
        </p:spPr>
        <p:txBody>
          <a:bodyPr>
            <a:normAutofit fontScale="92500"/>
          </a:bodyPr>
          <a:lstStyle/>
          <a:p>
            <a:r>
              <a:rPr lang="en-GB" dirty="0" smtClean="0"/>
              <a:t>Fiona Jenkins Chair Wales Eye Care Steering Board</a:t>
            </a:r>
          </a:p>
          <a:p>
            <a:endParaRPr lang="en-GB" dirty="0"/>
          </a:p>
          <a:p>
            <a:r>
              <a:rPr lang="en-GB" dirty="0" smtClean="0"/>
              <a:t>Lisa Gerson Chair Optometry Wales</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5" y="105232"/>
            <a:ext cx="2611101"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48692"/>
            <a:ext cx="14287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2" y="188653"/>
            <a:ext cx="1649566" cy="111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8" y="188640"/>
            <a:ext cx="1113458" cy="111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402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3DB2DA-FDC8-4408-892A-2C191B32E698}"/>
              </a:ext>
            </a:extLst>
          </p:cNvPr>
          <p:cNvSpPr>
            <a:spLocks noGrp="1"/>
          </p:cNvSpPr>
          <p:nvPr>
            <p:ph type="ctrTitle"/>
          </p:nvPr>
        </p:nvSpPr>
        <p:spPr>
          <a:xfrm>
            <a:off x="1016494" y="128077"/>
            <a:ext cx="6620522" cy="1026033"/>
          </a:xfrm>
        </p:spPr>
        <p:txBody>
          <a:bodyPr/>
          <a:lstStyle/>
          <a:p>
            <a:r>
              <a:rPr lang="en-GB" b="1" dirty="0"/>
              <a:t>The EPR Benefits </a:t>
            </a:r>
          </a:p>
        </p:txBody>
      </p:sp>
      <p:sp>
        <p:nvSpPr>
          <p:cNvPr id="3" name="Subtitle 2">
            <a:extLst>
              <a:ext uri="{FF2B5EF4-FFF2-40B4-BE49-F238E27FC236}">
                <a16:creationId xmlns="" xmlns:a16="http://schemas.microsoft.com/office/drawing/2014/main" id="{4A981708-BBDF-48F3-B497-D520C237F489}"/>
              </a:ext>
            </a:extLst>
          </p:cNvPr>
          <p:cNvSpPr>
            <a:spLocks noGrp="1"/>
          </p:cNvSpPr>
          <p:nvPr>
            <p:ph type="subTitle" idx="1"/>
          </p:nvPr>
        </p:nvSpPr>
        <p:spPr>
          <a:xfrm>
            <a:off x="141403" y="1052736"/>
            <a:ext cx="8759858" cy="5277043"/>
          </a:xfrm>
        </p:spPr>
        <p:txBody>
          <a:bodyPr>
            <a:normAutofit lnSpcReduction="10000"/>
          </a:bodyPr>
          <a:lstStyle/>
          <a:p>
            <a:pPr marL="342900" indent="-342900" algn="l">
              <a:buFont typeface="Arial" panose="020B0604020202020204" pitchFamily="34" charset="0"/>
              <a:buChar char="•"/>
            </a:pPr>
            <a:r>
              <a:rPr lang="en-GB" sz="2800" dirty="0"/>
              <a:t>No more paper or fax referrals from primary to secondary care </a:t>
            </a:r>
          </a:p>
          <a:p>
            <a:pPr marL="342900" indent="-342900" algn="l">
              <a:buFont typeface="Arial" panose="020B0604020202020204" pitchFamily="34" charset="0"/>
              <a:buChar char="•"/>
            </a:pPr>
            <a:r>
              <a:rPr lang="en-GB" sz="2800" dirty="0"/>
              <a:t>A mechanism to allow ‘shared care’ – access to what happened to Mrs Jones</a:t>
            </a:r>
          </a:p>
          <a:p>
            <a:pPr marL="342900" indent="-342900" algn="l">
              <a:buFont typeface="Arial" panose="020B0604020202020204" pitchFamily="34" charset="0"/>
              <a:buChar char="•"/>
            </a:pPr>
            <a:r>
              <a:rPr lang="en-GB" sz="2800" dirty="0"/>
              <a:t>Increased Efficiency and Workflow </a:t>
            </a:r>
          </a:p>
          <a:p>
            <a:pPr marL="342900" indent="-342900" algn="l">
              <a:buFont typeface="Arial" panose="020B0604020202020204" pitchFamily="34" charset="0"/>
              <a:buChar char="•"/>
            </a:pPr>
            <a:r>
              <a:rPr lang="en-GB" sz="2800" dirty="0"/>
              <a:t> Remote professional oversight</a:t>
            </a:r>
          </a:p>
          <a:p>
            <a:pPr marL="342900" indent="-342900" algn="l">
              <a:buFont typeface="Arial" panose="020B0604020202020204" pitchFamily="34" charset="0"/>
              <a:buChar char="•"/>
            </a:pPr>
            <a:r>
              <a:rPr lang="en-GB" sz="2800" dirty="0"/>
              <a:t>Audit </a:t>
            </a:r>
          </a:p>
          <a:p>
            <a:pPr marL="342900" indent="-342900" algn="l">
              <a:buFont typeface="Arial" panose="020B0604020202020204" pitchFamily="34" charset="0"/>
              <a:buChar char="•"/>
            </a:pPr>
            <a:r>
              <a:rPr lang="en-GB" sz="2800" dirty="0"/>
              <a:t>Instant reassurance for the patient about their journey in eye care </a:t>
            </a:r>
          </a:p>
          <a:p>
            <a:pPr marL="342900" indent="-342900" algn="l">
              <a:buFont typeface="Arial" panose="020B0604020202020204" pitchFamily="34" charset="0"/>
              <a:buChar char="•"/>
            </a:pPr>
            <a:r>
              <a:rPr lang="en-GB" sz="2800" dirty="0"/>
              <a:t>Better communication between all of us!</a:t>
            </a:r>
          </a:p>
          <a:p>
            <a:pPr marL="342900" indent="-342900" algn="l">
              <a:buFont typeface="Arial" panose="020B0604020202020204" pitchFamily="34" charset="0"/>
              <a:buChar char="•"/>
            </a:pPr>
            <a:r>
              <a:rPr lang="en-GB" sz="2800" dirty="0"/>
              <a:t>Supporting the Welsh Government agenda for moving work into primary care</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599808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a:bodyPr>
          <a:lstStyle/>
          <a:p>
            <a:r>
              <a:rPr lang="en-GB" b="1" dirty="0" err="1" smtClean="0"/>
              <a:t>But..What</a:t>
            </a:r>
            <a:r>
              <a:rPr lang="en-GB" b="1" dirty="0" smtClean="0"/>
              <a:t> Else is Happening</a:t>
            </a:r>
            <a:br>
              <a:rPr lang="en-GB" b="1" dirty="0" smtClean="0"/>
            </a:br>
            <a:r>
              <a:rPr lang="en-GB" b="1" dirty="0" smtClean="0"/>
              <a:t>Digitally in Eye Care?</a:t>
            </a:r>
            <a:endParaRPr lang="en-GB" b="1" dirty="0"/>
          </a:p>
        </p:txBody>
      </p:sp>
      <p:sp>
        <p:nvSpPr>
          <p:cNvPr id="3" name="Content Placeholder 2"/>
          <p:cNvSpPr>
            <a:spLocks noGrp="1"/>
          </p:cNvSpPr>
          <p:nvPr>
            <p:ph idx="1"/>
          </p:nvPr>
        </p:nvSpPr>
        <p:spPr>
          <a:xfrm>
            <a:off x="1259632" y="2924944"/>
            <a:ext cx="7653536" cy="3096344"/>
          </a:xfrm>
        </p:spPr>
        <p:txBody>
          <a:bodyPr/>
          <a:lstStyle/>
          <a:p>
            <a:pPr marL="0" indent="0">
              <a:buNone/>
            </a:pPr>
            <a:r>
              <a:rPr lang="en-GB" sz="4000" dirty="0" smtClean="0"/>
              <a:t>Update from Ophthalmology Wales</a:t>
            </a:r>
          </a:p>
          <a:p>
            <a:endParaRPr lang="en-GB" dirty="0" smtClean="0"/>
          </a:p>
          <a:p>
            <a:endParaRPr lang="en-GB" dirty="0"/>
          </a:p>
        </p:txBody>
      </p:sp>
    </p:spTree>
    <p:extLst>
      <p:ext uri="{BB962C8B-B14F-4D97-AF65-F5344CB8AC3E}">
        <p14:creationId xmlns:p14="http://schemas.microsoft.com/office/powerpoint/2010/main" val="12856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7AC453-E025-1641-827C-FEA9F2E9B8D6}"/>
              </a:ext>
            </a:extLst>
          </p:cNvPr>
          <p:cNvSpPr>
            <a:spLocks noGrp="1"/>
          </p:cNvSpPr>
          <p:nvPr>
            <p:ph type="title"/>
          </p:nvPr>
        </p:nvSpPr>
        <p:spPr>
          <a:xfrm>
            <a:off x="614213" y="509506"/>
            <a:ext cx="7886700" cy="664778"/>
          </a:xfrm>
        </p:spPr>
        <p:txBody>
          <a:bodyPr>
            <a:normAutofit fontScale="90000"/>
          </a:bodyPr>
          <a:lstStyle/>
          <a:p>
            <a:r>
              <a:rPr lang="en-US" b="1" dirty="0"/>
              <a:t>Technological innovation…the future promise</a:t>
            </a:r>
            <a:br>
              <a:rPr lang="en-US" b="1" dirty="0"/>
            </a:br>
            <a:endParaRPr lang="en-US" b="1" dirty="0"/>
          </a:p>
        </p:txBody>
      </p:sp>
      <p:sp>
        <p:nvSpPr>
          <p:cNvPr id="4" name="TextBox 3">
            <a:extLst>
              <a:ext uri="{FF2B5EF4-FFF2-40B4-BE49-F238E27FC236}">
                <a16:creationId xmlns="" xmlns:a16="http://schemas.microsoft.com/office/drawing/2014/main" id="{3AD11135-4B71-6847-9D2E-0B2552BDBFA7}"/>
              </a:ext>
            </a:extLst>
          </p:cNvPr>
          <p:cNvSpPr txBox="1"/>
          <p:nvPr/>
        </p:nvSpPr>
        <p:spPr>
          <a:xfrm flipH="1">
            <a:off x="179512" y="1039531"/>
            <a:ext cx="8856983" cy="461665"/>
          </a:xfrm>
          <a:prstGeom prst="rect">
            <a:avLst/>
          </a:prstGeom>
          <a:noFill/>
        </p:spPr>
        <p:txBody>
          <a:bodyPr wrap="square" rtlCol="0">
            <a:spAutoFit/>
          </a:bodyPr>
          <a:lstStyle/>
          <a:p>
            <a:r>
              <a:rPr lang="en-US" sz="2400" dirty="0">
                <a:solidFill>
                  <a:prstClr val="black"/>
                </a:solidFill>
              </a:rPr>
              <a:t>Artificial intelligence (AI)- deep learning: AMD, glaucoma, </a:t>
            </a:r>
            <a:r>
              <a:rPr lang="en-US" sz="2400" dirty="0" smtClean="0">
                <a:solidFill>
                  <a:prstClr val="black"/>
                </a:solidFill>
              </a:rPr>
              <a:t>Diabetic R </a:t>
            </a:r>
            <a:endParaRPr lang="en-US" sz="2400" dirty="0">
              <a:solidFill>
                <a:prstClr val="black"/>
              </a:solidFill>
            </a:endParaRPr>
          </a:p>
        </p:txBody>
      </p:sp>
      <p:pic>
        <p:nvPicPr>
          <p:cNvPr id="5" name="Picture 4">
            <a:extLst>
              <a:ext uri="{FF2B5EF4-FFF2-40B4-BE49-F238E27FC236}">
                <a16:creationId xmlns="" xmlns:a16="http://schemas.microsoft.com/office/drawing/2014/main" id="{C8A7DBDB-3131-4E48-963B-A74D91AE5491}"/>
              </a:ext>
            </a:extLst>
          </p:cNvPr>
          <p:cNvPicPr>
            <a:picLocks noChangeAspect="1"/>
          </p:cNvPicPr>
          <p:nvPr/>
        </p:nvPicPr>
        <p:blipFill>
          <a:blip r:embed="rId3"/>
          <a:stretch>
            <a:fillRect/>
          </a:stretch>
        </p:blipFill>
        <p:spPr>
          <a:xfrm>
            <a:off x="669092" y="1677261"/>
            <a:ext cx="3350774" cy="4090736"/>
          </a:xfrm>
          <a:prstGeom prst="rect">
            <a:avLst/>
          </a:prstGeom>
        </p:spPr>
      </p:pic>
      <p:sp>
        <p:nvSpPr>
          <p:cNvPr id="6" name="TextBox 5">
            <a:extLst>
              <a:ext uri="{FF2B5EF4-FFF2-40B4-BE49-F238E27FC236}">
                <a16:creationId xmlns="" xmlns:a16="http://schemas.microsoft.com/office/drawing/2014/main" id="{C45469D1-6E2B-D940-A1E2-4FA64D560CAB}"/>
              </a:ext>
            </a:extLst>
          </p:cNvPr>
          <p:cNvSpPr txBox="1"/>
          <p:nvPr/>
        </p:nvSpPr>
        <p:spPr>
          <a:xfrm>
            <a:off x="685802" y="5996546"/>
            <a:ext cx="1451009" cy="307777"/>
          </a:xfrm>
          <a:prstGeom prst="rect">
            <a:avLst/>
          </a:prstGeom>
          <a:noFill/>
        </p:spPr>
        <p:txBody>
          <a:bodyPr wrap="square" rtlCol="0">
            <a:spAutoFit/>
          </a:bodyPr>
          <a:lstStyle/>
          <a:p>
            <a:r>
              <a:rPr lang="en-US" sz="1400" dirty="0" err="1">
                <a:solidFill>
                  <a:prstClr val="black"/>
                </a:solidFill>
              </a:rPr>
              <a:t>Elze</a:t>
            </a:r>
            <a:r>
              <a:rPr lang="en-US" sz="1400" dirty="0">
                <a:solidFill>
                  <a:prstClr val="black"/>
                </a:solidFill>
              </a:rPr>
              <a:t> et al 2015 </a:t>
            </a:r>
          </a:p>
        </p:txBody>
      </p:sp>
      <p:pic>
        <p:nvPicPr>
          <p:cNvPr id="7" name="Picture 3">
            <a:extLst>
              <a:ext uri="{FF2B5EF4-FFF2-40B4-BE49-F238E27FC236}">
                <a16:creationId xmlns="" xmlns:a16="http://schemas.microsoft.com/office/drawing/2014/main" id="{480ECA1C-A527-2C45-95F8-1CAF1DED1C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8644" y="1599264"/>
            <a:ext cx="3250719" cy="4198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4">
            <a:extLst>
              <a:ext uri="{FF2B5EF4-FFF2-40B4-BE49-F238E27FC236}">
                <a16:creationId xmlns="" xmlns:a16="http://schemas.microsoft.com/office/drawing/2014/main" id="{7E59DA92-AD08-0F46-853F-7709F6AFC3C5}"/>
              </a:ext>
            </a:extLst>
          </p:cNvPr>
          <p:cNvSpPr txBox="1">
            <a:spLocks noChangeArrowheads="1"/>
          </p:cNvSpPr>
          <p:nvPr/>
        </p:nvSpPr>
        <p:spPr bwMode="auto">
          <a:xfrm>
            <a:off x="4257763" y="6038144"/>
            <a:ext cx="3239690"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200" dirty="0">
                <a:latin typeface="Arial" panose="020B0604020202020204" pitchFamily="34" charset="0"/>
              </a:rPr>
              <a:t>Ting et al. 2019</a:t>
            </a:r>
          </a:p>
        </p:txBody>
      </p:sp>
    </p:spTree>
    <p:extLst>
      <p:ext uri="{BB962C8B-B14F-4D97-AF65-F5344CB8AC3E}">
        <p14:creationId xmlns:p14="http://schemas.microsoft.com/office/powerpoint/2010/main" val="87802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11F280-DD12-7F40-8A37-3BAABEC66B34}"/>
              </a:ext>
            </a:extLst>
          </p:cNvPr>
          <p:cNvSpPr>
            <a:spLocks noGrp="1"/>
          </p:cNvSpPr>
          <p:nvPr>
            <p:ph type="title"/>
          </p:nvPr>
        </p:nvSpPr>
        <p:spPr>
          <a:xfrm>
            <a:off x="628650" y="365129"/>
            <a:ext cx="8335838" cy="1325563"/>
          </a:xfrm>
        </p:spPr>
        <p:txBody>
          <a:bodyPr/>
          <a:lstStyle/>
          <a:p>
            <a:r>
              <a:rPr lang="en-US" b="1" dirty="0"/>
              <a:t>Technological innovation: small steps</a:t>
            </a:r>
          </a:p>
        </p:txBody>
      </p:sp>
      <p:sp>
        <p:nvSpPr>
          <p:cNvPr id="3" name="Content Placeholder 2">
            <a:extLst>
              <a:ext uri="{FF2B5EF4-FFF2-40B4-BE49-F238E27FC236}">
                <a16:creationId xmlns="" xmlns:a16="http://schemas.microsoft.com/office/drawing/2014/main" id="{777E3039-2E6F-DB42-94D3-47AE9A00184C}"/>
              </a:ext>
            </a:extLst>
          </p:cNvPr>
          <p:cNvSpPr>
            <a:spLocks noGrp="1"/>
          </p:cNvSpPr>
          <p:nvPr>
            <p:ph idx="1"/>
          </p:nvPr>
        </p:nvSpPr>
        <p:spPr/>
        <p:txBody>
          <a:bodyPr>
            <a:normAutofit lnSpcReduction="10000"/>
          </a:bodyPr>
          <a:lstStyle/>
          <a:p>
            <a:r>
              <a:rPr lang="en-US" b="1" i="1" dirty="0"/>
              <a:t>We need to walk before we can run…</a:t>
            </a:r>
          </a:p>
          <a:p>
            <a:r>
              <a:rPr lang="en-US" dirty="0"/>
              <a:t>We need the basics- an EPR to answer basic questions</a:t>
            </a:r>
          </a:p>
          <a:p>
            <a:pPr lvl="1"/>
            <a:r>
              <a:rPr lang="en-US" dirty="0"/>
              <a:t>How many patients?</a:t>
            </a:r>
          </a:p>
          <a:p>
            <a:pPr lvl="1"/>
            <a:r>
              <a:rPr lang="en-US" dirty="0"/>
              <a:t>What diagnoses?</a:t>
            </a:r>
          </a:p>
          <a:p>
            <a:pPr lvl="1"/>
            <a:r>
              <a:rPr lang="en-US" dirty="0"/>
              <a:t>Identify those who need rapid intervention among the thousands who may not</a:t>
            </a:r>
          </a:p>
          <a:p>
            <a:pPr lvl="1"/>
            <a:r>
              <a:rPr lang="en-US" dirty="0"/>
              <a:t>Who is lost to follow up?</a:t>
            </a:r>
          </a:p>
          <a:p>
            <a:pPr lvl="1"/>
            <a:r>
              <a:rPr lang="en-US" dirty="0"/>
              <a:t>Do not use CVI as a measure of success- but the </a:t>
            </a:r>
            <a:r>
              <a:rPr lang="en-US" i="1" dirty="0"/>
              <a:t>change</a:t>
            </a:r>
            <a:r>
              <a:rPr lang="en-US" dirty="0"/>
              <a:t> in vision</a:t>
            </a:r>
          </a:p>
          <a:p>
            <a:pPr lvl="1"/>
            <a:r>
              <a:rPr lang="en-US" dirty="0"/>
              <a:t>We need this information in ‘real time’ not as a sporadic audit</a:t>
            </a:r>
          </a:p>
          <a:p>
            <a:endParaRPr lang="en-US" dirty="0"/>
          </a:p>
        </p:txBody>
      </p:sp>
    </p:spTree>
    <p:extLst>
      <p:ext uri="{BB962C8B-B14F-4D97-AF65-F5344CB8AC3E}">
        <p14:creationId xmlns:p14="http://schemas.microsoft.com/office/powerpoint/2010/main" val="394530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F4A02C-2CAE-AF4C-99C3-6B3536AD625B}"/>
              </a:ext>
            </a:extLst>
          </p:cNvPr>
          <p:cNvSpPr>
            <a:spLocks noGrp="1"/>
          </p:cNvSpPr>
          <p:nvPr>
            <p:ph type="title"/>
          </p:nvPr>
        </p:nvSpPr>
        <p:spPr/>
        <p:txBody>
          <a:bodyPr/>
          <a:lstStyle/>
          <a:p>
            <a:r>
              <a:rPr lang="en-US" b="1" dirty="0"/>
              <a:t>Business intelligence (BI)</a:t>
            </a:r>
          </a:p>
        </p:txBody>
      </p:sp>
      <p:sp>
        <p:nvSpPr>
          <p:cNvPr id="3" name="Content Placeholder 2">
            <a:extLst>
              <a:ext uri="{FF2B5EF4-FFF2-40B4-BE49-F238E27FC236}">
                <a16:creationId xmlns="" xmlns:a16="http://schemas.microsoft.com/office/drawing/2014/main" id="{AD1B9D50-C217-CA44-A900-6997C9BC7140}"/>
              </a:ext>
            </a:extLst>
          </p:cNvPr>
          <p:cNvSpPr>
            <a:spLocks noGrp="1"/>
          </p:cNvSpPr>
          <p:nvPr>
            <p:ph idx="1"/>
          </p:nvPr>
        </p:nvSpPr>
        <p:spPr>
          <a:xfrm>
            <a:off x="628650" y="1556792"/>
            <a:ext cx="7886700" cy="4620171"/>
          </a:xfrm>
        </p:spPr>
        <p:txBody>
          <a:bodyPr/>
          <a:lstStyle/>
          <a:p>
            <a:r>
              <a:rPr lang="en-US" dirty="0"/>
              <a:t>Replace audit with BI</a:t>
            </a:r>
          </a:p>
          <a:p>
            <a:r>
              <a:rPr lang="en-US" dirty="0"/>
              <a:t>Detect problems when they happen (not a year later)</a:t>
            </a:r>
          </a:p>
          <a:p>
            <a:r>
              <a:rPr lang="en-US" dirty="0"/>
              <a:t>NOD- real-time (not annual)</a:t>
            </a:r>
          </a:p>
          <a:p>
            <a:r>
              <a:rPr lang="en-US" dirty="0"/>
              <a:t>Infection</a:t>
            </a:r>
          </a:p>
          <a:p>
            <a:r>
              <a:rPr lang="en-US" dirty="0"/>
              <a:t>Sight loss</a:t>
            </a:r>
          </a:p>
        </p:txBody>
      </p:sp>
      <p:pic>
        <p:nvPicPr>
          <p:cNvPr id="5" name="Picture 4">
            <a:extLst>
              <a:ext uri="{FF2B5EF4-FFF2-40B4-BE49-F238E27FC236}">
                <a16:creationId xmlns="" xmlns:a16="http://schemas.microsoft.com/office/drawing/2014/main" id="{C7313981-618D-3E44-9D2B-ED317FD0467F}"/>
              </a:ext>
            </a:extLst>
          </p:cNvPr>
          <p:cNvPicPr>
            <a:picLocks noChangeAspect="1"/>
          </p:cNvPicPr>
          <p:nvPr/>
        </p:nvPicPr>
        <p:blipFill>
          <a:blip r:embed="rId3"/>
          <a:stretch>
            <a:fillRect/>
          </a:stretch>
        </p:blipFill>
        <p:spPr>
          <a:xfrm>
            <a:off x="4971545" y="3501008"/>
            <a:ext cx="3960487" cy="314256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8538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t>The Future is Digital</a:t>
            </a:r>
            <a:endParaRPr lang="en-GB" sz="6000" b="1" dirty="0"/>
          </a:p>
        </p:txBody>
      </p:sp>
      <p:sp>
        <p:nvSpPr>
          <p:cNvPr id="3" name="Content Placeholder 2"/>
          <p:cNvSpPr>
            <a:spLocks noGrp="1"/>
          </p:cNvSpPr>
          <p:nvPr>
            <p:ph idx="1"/>
          </p:nvPr>
        </p:nvSpPr>
        <p:spPr>
          <a:xfrm>
            <a:off x="628650" y="3428999"/>
            <a:ext cx="7886700" cy="1656185"/>
          </a:xfrm>
        </p:spPr>
        <p:txBody>
          <a:bodyPr>
            <a:normAutofit/>
          </a:bodyPr>
          <a:lstStyle/>
          <a:p>
            <a:pPr marL="0" indent="0" algn="ctr">
              <a:buNone/>
            </a:pPr>
            <a:r>
              <a:rPr lang="en-GB" sz="4800" dirty="0" smtClean="0"/>
              <a:t>And we have plans!</a:t>
            </a:r>
            <a:endParaRPr lang="en-GB" sz="4800" dirty="0"/>
          </a:p>
        </p:txBody>
      </p:sp>
    </p:spTree>
    <p:extLst>
      <p:ext uri="{BB962C8B-B14F-4D97-AF65-F5344CB8AC3E}">
        <p14:creationId xmlns:p14="http://schemas.microsoft.com/office/powerpoint/2010/main" val="289444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Autofit/>
          </a:bodyPr>
          <a:lstStyle/>
          <a:p>
            <a:r>
              <a:rPr lang="en-GB" sz="3600" b="1" dirty="0"/>
              <a:t>The Together for Health: Eye Health Care Delivery Plan for Wales 2013-2020</a:t>
            </a:r>
            <a:br>
              <a:rPr lang="en-GB" sz="3600" b="1" dirty="0"/>
            </a:br>
            <a:endParaRPr lang="en-GB" sz="3600" b="1" dirty="0"/>
          </a:p>
        </p:txBody>
      </p:sp>
      <p:sp>
        <p:nvSpPr>
          <p:cNvPr id="3" name="Content Placeholder 2"/>
          <p:cNvSpPr>
            <a:spLocks noGrp="1"/>
          </p:cNvSpPr>
          <p:nvPr>
            <p:ph idx="4294967295"/>
          </p:nvPr>
        </p:nvSpPr>
        <p:spPr>
          <a:xfrm>
            <a:off x="611560" y="1628800"/>
            <a:ext cx="8229600" cy="4525962"/>
          </a:xfrm>
        </p:spPr>
        <p:txBody>
          <a:bodyPr>
            <a:normAutofit lnSpcReduction="10000"/>
          </a:bodyPr>
          <a:lstStyle/>
          <a:p>
            <a:pPr marL="0" indent="0">
              <a:buNone/>
            </a:pPr>
            <a:endParaRPr lang="en-GB" dirty="0" smtClean="0"/>
          </a:p>
          <a:p>
            <a:r>
              <a:rPr lang="en-GB" dirty="0" smtClean="0"/>
              <a:t>One of its 10 priorities to develop and implement an Electronic Patient record for Eye care </a:t>
            </a:r>
          </a:p>
          <a:p>
            <a:r>
              <a:rPr lang="en-GB" dirty="0" smtClean="0"/>
              <a:t>This is needed to improve quality of patient care, enabling more patients to be treated in community optometry practices which in turn will also support the capacity needed to deliver the planned care elements of eye care. </a:t>
            </a:r>
            <a:endParaRPr lang="en-GB" dirty="0"/>
          </a:p>
        </p:txBody>
      </p:sp>
    </p:spTree>
    <p:extLst>
      <p:ext uri="{BB962C8B-B14F-4D97-AF65-F5344CB8AC3E}">
        <p14:creationId xmlns:p14="http://schemas.microsoft.com/office/powerpoint/2010/main" val="2356711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3" name="Content Placeholder 2"/>
          <p:cNvSpPr>
            <a:spLocks noGrp="1"/>
          </p:cNvSpPr>
          <p:nvPr>
            <p:ph idx="1"/>
          </p:nvPr>
        </p:nvSpPr>
        <p:spPr>
          <a:xfrm>
            <a:off x="457200" y="1340768"/>
            <a:ext cx="8229600" cy="5112568"/>
          </a:xfrm>
        </p:spPr>
        <p:txBody>
          <a:bodyPr>
            <a:normAutofit fontScale="92500"/>
          </a:bodyPr>
          <a:lstStyle/>
          <a:p>
            <a:r>
              <a:rPr lang="en-GB" dirty="0" smtClean="0"/>
              <a:t>Enables images of eyes to be reviewed over time to track pathology and guide/record treatment. </a:t>
            </a:r>
          </a:p>
          <a:p>
            <a:r>
              <a:rPr lang="en-GB" dirty="0" smtClean="0"/>
              <a:t>If linked to community optometry e-referrals can be enabled and care can be shared safely with community optometrists</a:t>
            </a:r>
          </a:p>
          <a:p>
            <a:r>
              <a:rPr lang="en-GB" dirty="0" smtClean="0"/>
              <a:t>Eye Health </a:t>
            </a:r>
            <a:r>
              <a:rPr lang="en-GB" dirty="0"/>
              <a:t>Examination Wales </a:t>
            </a:r>
            <a:r>
              <a:rPr lang="en-GB" dirty="0" smtClean="0"/>
              <a:t>optometrists could </a:t>
            </a:r>
            <a:r>
              <a:rPr lang="en-GB" dirty="0"/>
              <a:t>provide much more with a true shared clinical record. </a:t>
            </a:r>
            <a:endParaRPr lang="en-GB" dirty="0" smtClean="0"/>
          </a:p>
          <a:p>
            <a:r>
              <a:rPr lang="en-GB" dirty="0" smtClean="0"/>
              <a:t>This </a:t>
            </a:r>
            <a:r>
              <a:rPr lang="en-GB" dirty="0"/>
              <a:t>would significant help add capacity into the planned care </a:t>
            </a:r>
            <a:r>
              <a:rPr lang="en-GB" dirty="0" smtClean="0"/>
              <a:t>system, </a:t>
            </a:r>
            <a:r>
              <a:rPr lang="en-GB" dirty="0"/>
              <a:t>making </a:t>
            </a:r>
            <a:r>
              <a:rPr lang="en-GB" dirty="0" smtClean="0"/>
              <a:t>it more </a:t>
            </a:r>
            <a:r>
              <a:rPr lang="en-GB" dirty="0"/>
              <a:t>resilient. </a:t>
            </a:r>
          </a:p>
        </p:txBody>
      </p:sp>
    </p:spTree>
    <p:extLst>
      <p:ext uri="{BB962C8B-B14F-4D97-AF65-F5344CB8AC3E}">
        <p14:creationId xmlns:p14="http://schemas.microsoft.com/office/powerpoint/2010/main" val="3727161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 National Eye Care Delivery Group, tasked its IT sub group to develop an Outline Business Case for Ophthalmology. It is one business case, in two phases,  </a:t>
            </a:r>
          </a:p>
          <a:p>
            <a:pPr lvl="1"/>
            <a:r>
              <a:rPr lang="en-GB" dirty="0" smtClean="0"/>
              <a:t>justifying  the rationale to invest in an e-referral (</a:t>
            </a:r>
            <a:r>
              <a:rPr lang="en-GB" dirty="0" err="1" smtClean="0"/>
              <a:t>Workstream</a:t>
            </a:r>
            <a:r>
              <a:rPr lang="en-GB" dirty="0" smtClean="0"/>
              <a:t> 1) </a:t>
            </a:r>
          </a:p>
          <a:p>
            <a:pPr lvl="1"/>
            <a:r>
              <a:rPr lang="en-GB" dirty="0" smtClean="0"/>
              <a:t>electronic patient record (</a:t>
            </a:r>
            <a:r>
              <a:rPr lang="en-GB" dirty="0" err="1" smtClean="0"/>
              <a:t>Workstream</a:t>
            </a:r>
            <a:r>
              <a:rPr lang="en-GB" dirty="0" smtClean="0"/>
              <a:t> 2) solution</a:t>
            </a:r>
          </a:p>
          <a:p>
            <a:r>
              <a:rPr lang="en-GB" dirty="0" smtClean="0"/>
              <a:t>National programme hosted by Cardiff &amp; Vale University Health </a:t>
            </a:r>
            <a:r>
              <a:rPr lang="en-GB" dirty="0"/>
              <a:t>B</a:t>
            </a:r>
            <a:r>
              <a:rPr lang="en-GB" dirty="0" smtClean="0"/>
              <a:t>oard on behalf of NHS Wales local health boards working with NHS Wales Informatics Service</a:t>
            </a:r>
            <a:endParaRPr lang="en-GB" dirty="0"/>
          </a:p>
        </p:txBody>
      </p:sp>
    </p:spTree>
    <p:extLst>
      <p:ext uri="{BB962C8B-B14F-4D97-AF65-F5344CB8AC3E}">
        <p14:creationId xmlns:p14="http://schemas.microsoft.com/office/powerpoint/2010/main" val="3467162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An Outline Business Case has identified the combination of E optometry referral and an Electronic patient record, this will enable the primary care services to provide much needed capacity into the planned care system, and modernise clinical practice in hospital eye services, providing appropriate care closer to home, as well as adopting prudent workforce principles.</a:t>
            </a:r>
            <a:endParaRPr lang="en-GB" dirty="0"/>
          </a:p>
        </p:txBody>
      </p:sp>
    </p:spTree>
    <p:extLst>
      <p:ext uri="{BB962C8B-B14F-4D97-AF65-F5344CB8AC3E}">
        <p14:creationId xmlns:p14="http://schemas.microsoft.com/office/powerpoint/2010/main" val="249421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 Outline Business </a:t>
            </a:r>
            <a:r>
              <a:rPr lang="en-GB" dirty="0"/>
              <a:t>C</a:t>
            </a:r>
            <a:r>
              <a:rPr lang="en-GB" dirty="0" smtClean="0"/>
              <a:t>ase was approved and a steering group and procurement group established.</a:t>
            </a:r>
          </a:p>
          <a:p>
            <a:r>
              <a:rPr lang="en-GB" dirty="0" smtClean="0"/>
              <a:t>Developing regional working ( 3 regions)</a:t>
            </a:r>
          </a:p>
          <a:p>
            <a:r>
              <a:rPr lang="en-GB" dirty="0" smtClean="0"/>
              <a:t>Procurement underway</a:t>
            </a:r>
          </a:p>
          <a:p>
            <a:r>
              <a:rPr lang="en-GB" dirty="0" smtClean="0"/>
              <a:t>suppliers shortlisted</a:t>
            </a:r>
          </a:p>
          <a:p>
            <a:r>
              <a:rPr lang="en-GB" dirty="0" smtClean="0"/>
              <a:t>Full business case will be completed when preferred supplier identified….soon!</a:t>
            </a:r>
          </a:p>
          <a:p>
            <a:r>
              <a:rPr lang="en-GB" dirty="0" smtClean="0"/>
              <a:t>E-optometry will be the first element to be rolled out across Wales</a:t>
            </a:r>
          </a:p>
          <a:p>
            <a:endParaRPr lang="en-GB" dirty="0"/>
          </a:p>
        </p:txBody>
      </p:sp>
    </p:spTree>
    <p:extLst>
      <p:ext uri="{BB962C8B-B14F-4D97-AF65-F5344CB8AC3E}">
        <p14:creationId xmlns:p14="http://schemas.microsoft.com/office/powerpoint/2010/main" val="2610433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70A3C-2046-419A-B5F1-2CD877C1D54A}"/>
              </a:ext>
            </a:extLst>
          </p:cNvPr>
          <p:cNvSpPr>
            <a:spLocks noGrp="1"/>
          </p:cNvSpPr>
          <p:nvPr>
            <p:ph type="ctrTitle"/>
          </p:nvPr>
        </p:nvSpPr>
        <p:spPr>
          <a:xfrm>
            <a:off x="1115616" y="476672"/>
            <a:ext cx="6858000" cy="2387600"/>
          </a:xfrm>
        </p:spPr>
        <p:txBody>
          <a:bodyPr>
            <a:normAutofit fontScale="90000"/>
          </a:bodyPr>
          <a:lstStyle/>
          <a:p>
            <a:r>
              <a:rPr lang="en-GB" b="1" dirty="0"/>
              <a:t>The Electronic Patient Record What it means for us! 	</a:t>
            </a:r>
          </a:p>
        </p:txBody>
      </p:sp>
      <p:sp>
        <p:nvSpPr>
          <p:cNvPr id="3" name="Subtitle 2">
            <a:extLst>
              <a:ext uri="{FF2B5EF4-FFF2-40B4-BE49-F238E27FC236}">
                <a16:creationId xmlns="" xmlns:a16="http://schemas.microsoft.com/office/drawing/2014/main" id="{04FFB9BD-7781-4501-9F90-926BB05D5337}"/>
              </a:ext>
            </a:extLst>
          </p:cNvPr>
          <p:cNvSpPr>
            <a:spLocks noGrp="1"/>
          </p:cNvSpPr>
          <p:nvPr>
            <p:ph type="subTitle" idx="1"/>
          </p:nvPr>
        </p:nvSpPr>
        <p:spPr/>
        <p:txBody>
          <a:bodyPr>
            <a:normAutofit/>
          </a:bodyPr>
          <a:lstStyle/>
          <a:p>
            <a:r>
              <a:rPr lang="en-GB" sz="3600" b="1" dirty="0"/>
              <a:t>Optometry Wales, Lisa Gerson, Chair</a:t>
            </a:r>
          </a:p>
        </p:txBody>
      </p:sp>
    </p:spTree>
    <p:extLst>
      <p:ext uri="{BB962C8B-B14F-4D97-AF65-F5344CB8AC3E}">
        <p14:creationId xmlns:p14="http://schemas.microsoft.com/office/powerpoint/2010/main" val="2135595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01294C-B0E4-4338-A5C7-3BFA67367B3D}"/>
              </a:ext>
            </a:extLst>
          </p:cNvPr>
          <p:cNvSpPr>
            <a:spLocks noGrp="1"/>
          </p:cNvSpPr>
          <p:nvPr>
            <p:ph type="ctrTitle"/>
          </p:nvPr>
        </p:nvSpPr>
        <p:spPr>
          <a:xfrm>
            <a:off x="856695" y="-93877"/>
            <a:ext cx="6858000" cy="2387600"/>
          </a:xfrm>
        </p:spPr>
        <p:txBody>
          <a:bodyPr/>
          <a:lstStyle/>
          <a:p>
            <a:r>
              <a:rPr lang="en-GB" b="1" dirty="0"/>
              <a:t>Who we are?</a:t>
            </a:r>
            <a:br>
              <a:rPr lang="en-GB" b="1" dirty="0"/>
            </a:br>
            <a:endParaRPr lang="en-GB" b="1" dirty="0"/>
          </a:p>
        </p:txBody>
      </p:sp>
      <p:sp>
        <p:nvSpPr>
          <p:cNvPr id="3" name="Subtitle 2">
            <a:extLst>
              <a:ext uri="{FF2B5EF4-FFF2-40B4-BE49-F238E27FC236}">
                <a16:creationId xmlns="" xmlns:a16="http://schemas.microsoft.com/office/drawing/2014/main" id="{2FAA8E0D-27ED-4155-9019-4CB97FCF92C4}"/>
              </a:ext>
            </a:extLst>
          </p:cNvPr>
          <p:cNvSpPr>
            <a:spLocks noGrp="1"/>
          </p:cNvSpPr>
          <p:nvPr>
            <p:ph type="subTitle" idx="1"/>
          </p:nvPr>
        </p:nvSpPr>
        <p:spPr>
          <a:xfrm>
            <a:off x="1043608" y="1988840"/>
            <a:ext cx="7290048" cy="3408362"/>
          </a:xfrm>
        </p:spPr>
        <p:txBody>
          <a:bodyPr>
            <a:noAutofit/>
          </a:bodyPr>
          <a:lstStyle/>
          <a:p>
            <a:pPr marL="342900" indent="-342900" algn="l">
              <a:buFont typeface="Arial" panose="020B0604020202020204" pitchFamily="34" charset="0"/>
              <a:buChar char="•"/>
            </a:pPr>
            <a:r>
              <a:rPr lang="en-GB" sz="3200" dirty="0"/>
              <a:t>Optometry Wales, a membership organisation representing all optometric practices, dispensing opticians and optometrists across Wales</a:t>
            </a:r>
          </a:p>
          <a:p>
            <a:pPr marL="342900" indent="-342900" algn="l">
              <a:buFont typeface="Arial" panose="020B0604020202020204" pitchFamily="34" charset="0"/>
              <a:buChar char="•"/>
            </a:pPr>
            <a:r>
              <a:rPr lang="en-GB" sz="3200" dirty="0"/>
              <a:t>700 plus optometrists </a:t>
            </a:r>
          </a:p>
          <a:p>
            <a:pPr marL="342900" indent="-342900" algn="l">
              <a:buFont typeface="Arial" panose="020B0604020202020204" pitchFamily="34" charset="0"/>
              <a:buChar char="•"/>
            </a:pPr>
            <a:r>
              <a:rPr lang="en-GB" sz="3200" dirty="0"/>
              <a:t>450 practices </a:t>
            </a:r>
          </a:p>
        </p:txBody>
      </p:sp>
    </p:spTree>
    <p:extLst>
      <p:ext uri="{BB962C8B-B14F-4D97-AF65-F5344CB8AC3E}">
        <p14:creationId xmlns:p14="http://schemas.microsoft.com/office/powerpoint/2010/main" val="191512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0AD7C3-C3D6-4163-9890-14691DFD3B23}"/>
              </a:ext>
            </a:extLst>
          </p:cNvPr>
          <p:cNvSpPr>
            <a:spLocks noGrp="1"/>
          </p:cNvSpPr>
          <p:nvPr>
            <p:ph type="ctrTitle"/>
          </p:nvPr>
        </p:nvSpPr>
        <p:spPr>
          <a:xfrm>
            <a:off x="1143000" y="1122363"/>
            <a:ext cx="6767004" cy="413474"/>
          </a:xfrm>
        </p:spPr>
        <p:txBody>
          <a:bodyPr>
            <a:normAutofit fontScale="90000"/>
          </a:bodyPr>
          <a:lstStyle/>
          <a:p>
            <a:r>
              <a:rPr lang="en-GB" b="1" dirty="0"/>
              <a:t>What we do?</a:t>
            </a:r>
          </a:p>
        </p:txBody>
      </p:sp>
      <p:sp>
        <p:nvSpPr>
          <p:cNvPr id="3" name="Subtitle 2">
            <a:extLst>
              <a:ext uri="{FF2B5EF4-FFF2-40B4-BE49-F238E27FC236}">
                <a16:creationId xmlns="" xmlns:a16="http://schemas.microsoft.com/office/drawing/2014/main" id="{570ACE8A-86B7-4E49-9F09-AD1995EEB9D1}"/>
              </a:ext>
            </a:extLst>
          </p:cNvPr>
          <p:cNvSpPr>
            <a:spLocks noGrp="1"/>
          </p:cNvSpPr>
          <p:nvPr>
            <p:ph type="subTitle" idx="1"/>
          </p:nvPr>
        </p:nvSpPr>
        <p:spPr>
          <a:xfrm>
            <a:off x="755576" y="1916832"/>
            <a:ext cx="7362056" cy="3544739"/>
          </a:xfrm>
        </p:spPr>
        <p:txBody>
          <a:bodyPr>
            <a:noAutofit/>
          </a:bodyPr>
          <a:lstStyle/>
          <a:p>
            <a:pPr algn="l"/>
            <a:r>
              <a:rPr lang="en-GB" sz="3200" dirty="0"/>
              <a:t>Primary care based eye care – General Ophthalmic Services (GOS), Eye Health Examination Wales (EHEW) and Low Vision Services (LVSW)</a:t>
            </a:r>
          </a:p>
          <a:p>
            <a:pPr algn="l"/>
            <a:r>
              <a:rPr lang="en-GB" sz="3200" dirty="0"/>
              <a:t>Anything else goes to secondary care but we don’t know what happens to our patient when they go into secondary care </a:t>
            </a:r>
          </a:p>
        </p:txBody>
      </p:sp>
    </p:spTree>
    <p:extLst>
      <p:ext uri="{BB962C8B-B14F-4D97-AF65-F5344CB8AC3E}">
        <p14:creationId xmlns:p14="http://schemas.microsoft.com/office/powerpoint/2010/main" val="2691502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1043</Words>
  <Application>Microsoft Macintosh PowerPoint</Application>
  <PresentationFormat>On-screen Show (4:3)</PresentationFormat>
  <Paragraphs>86</Paragraphs>
  <Slides>15</Slides>
  <Notes>4</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Office Theme</vt:lpstr>
      <vt:lpstr>1_Office Theme</vt:lpstr>
      <vt:lpstr>3_Office Theme</vt:lpstr>
      <vt:lpstr>2_Office Theme</vt:lpstr>
      <vt:lpstr>Future Developments in IT</vt:lpstr>
      <vt:lpstr>The Together for Health: Eye Health Care Delivery Plan for Wales 2013-2020 </vt:lpstr>
      <vt:lpstr>Background</vt:lpstr>
      <vt:lpstr>Assessment</vt:lpstr>
      <vt:lpstr>Recommendation</vt:lpstr>
      <vt:lpstr>Progress</vt:lpstr>
      <vt:lpstr>The Electronic Patient Record What it means for us!  </vt:lpstr>
      <vt:lpstr>Who we are? </vt:lpstr>
      <vt:lpstr>What we do?</vt:lpstr>
      <vt:lpstr>The EPR Benefits </vt:lpstr>
      <vt:lpstr>But..What Else is Happening Digitally in Eye Care?</vt:lpstr>
      <vt:lpstr>Technological innovation…the future promise </vt:lpstr>
      <vt:lpstr>Technological innovation: small steps</vt:lpstr>
      <vt:lpstr>Business intelligence (BI)</vt:lpstr>
      <vt:lpstr>The Future is Digital</vt:lpstr>
    </vt:vector>
  </TitlesOfParts>
  <Company>CardiffandVale UHB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Successes of the Eye Health Care Delivery Plan for Wales</dc:title>
  <dc:creator>CVUHB</dc:creator>
  <cp:lastModifiedBy>Rebecca Phillips</cp:lastModifiedBy>
  <cp:revision>14</cp:revision>
  <cp:lastPrinted>2019-09-03T11:05:17Z</cp:lastPrinted>
  <dcterms:created xsi:type="dcterms:W3CDTF">2019-09-03T09:04:10Z</dcterms:created>
  <dcterms:modified xsi:type="dcterms:W3CDTF">2019-09-18T10:54:38Z</dcterms:modified>
</cp:coreProperties>
</file>