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handoutMasterIdLst>
    <p:handoutMasterId r:id="rId17"/>
  </p:handoutMasterIdLst>
  <p:sldIdLst>
    <p:sldId id="256" r:id="rId2"/>
    <p:sldId id="260" r:id="rId3"/>
    <p:sldId id="272" r:id="rId4"/>
    <p:sldId id="275" r:id="rId5"/>
    <p:sldId id="273" r:id="rId6"/>
    <p:sldId id="276" r:id="rId7"/>
    <p:sldId id="277" r:id="rId8"/>
    <p:sldId id="279" r:id="rId9"/>
    <p:sldId id="278" r:id="rId10"/>
    <p:sldId id="280" r:id="rId11"/>
    <p:sldId id="281" r:id="rId12"/>
    <p:sldId id="282" r:id="rId13"/>
    <p:sldId id="283" r:id="rId14"/>
    <p:sldId id="284" r:id="rId15"/>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6" d="100"/>
          <a:sy n="76" d="100"/>
        </p:scale>
        <p:origin x="-4160" y="-1592"/>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viewProps" Target="viewProps.xml"/><Relationship Id="rId21" Type="http://schemas.openxmlformats.org/officeDocument/2006/relationships/theme" Target="theme/theme1.xml"/><Relationship Id="rId2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notesMaster" Target="notesMasters/notesMaster1.xml"/><Relationship Id="rId17" Type="http://schemas.openxmlformats.org/officeDocument/2006/relationships/handoutMaster" Target="handoutMasters/handoutMaster1.xml"/><Relationship Id="rId18" Type="http://schemas.openxmlformats.org/officeDocument/2006/relationships/printerSettings" Target="printerSettings/printerSettings1.bin"/><Relationship Id="rId19" Type="http://schemas.openxmlformats.org/officeDocument/2006/relationships/presProps" Target="pres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C52E7A2F-390B-49B3-8A1E-4E61753D53D8}" type="datetimeFigureOut">
              <a:rPr lang="en-GB" smtClean="0"/>
              <a:t>14/09/18</a:t>
            </a:fld>
            <a:endParaRPr lang="en-GB"/>
          </a:p>
        </p:txBody>
      </p:sp>
      <p:sp>
        <p:nvSpPr>
          <p:cNvPr id="4" name="Footer Placehold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BBEEAA7B-36AA-4014-ABEF-7610431AACA5}" type="slidenum">
              <a:rPr lang="en-GB" smtClean="0"/>
              <a:t>‹#›</a:t>
            </a:fld>
            <a:endParaRPr lang="en-GB"/>
          </a:p>
        </p:txBody>
      </p:sp>
    </p:spTree>
    <p:extLst>
      <p:ext uri="{BB962C8B-B14F-4D97-AF65-F5344CB8AC3E}">
        <p14:creationId xmlns:p14="http://schemas.microsoft.com/office/powerpoint/2010/main" val="3105491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79453565-C520-48E1-9F29-2AEB8032D367}" type="datetimeFigureOut">
              <a:rPr lang="en-GB" smtClean="0"/>
              <a:t>14/09/18</a:t>
            </a:fld>
            <a:endParaRPr lang="en-GB"/>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953B9040-15B0-4D95-B4B4-AF00E054E641}" type="slidenum">
              <a:rPr lang="en-GB" smtClean="0"/>
              <a:t>‹#›</a:t>
            </a:fld>
            <a:endParaRPr lang="en-GB"/>
          </a:p>
        </p:txBody>
      </p:sp>
    </p:spTree>
    <p:extLst>
      <p:ext uri="{BB962C8B-B14F-4D97-AF65-F5344CB8AC3E}">
        <p14:creationId xmlns:p14="http://schemas.microsoft.com/office/powerpoint/2010/main" val="25609967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 I am aware that having an Eye Care Plan and a cohesive sector has meant the profile of eye health in Wales has increased. But more importantly, a lot of </a:t>
            </a:r>
            <a:r>
              <a:rPr lang="en-GB" dirty="0" err="1" smtClean="0"/>
              <a:t>improvments</a:t>
            </a:r>
            <a:r>
              <a:rPr lang="en-GB" dirty="0" smtClean="0"/>
              <a:t> have been made. </a:t>
            </a:r>
          </a:p>
          <a:p>
            <a:endParaRPr lang="en-GB" dirty="0" smtClean="0"/>
          </a:p>
          <a:p>
            <a:pPr>
              <a:spcAft>
                <a:spcPts val="0"/>
              </a:spcAft>
            </a:pPr>
            <a:r>
              <a:rPr lang="en-GB" sz="1200" dirty="0" smtClean="0">
                <a:solidFill>
                  <a:srgbClr val="000000"/>
                </a:solidFill>
                <a:effectLst/>
                <a:latin typeface="+mn-lt"/>
                <a:ea typeface="Calibri"/>
              </a:rPr>
              <a:t> I am aware that having an Eye Care Plan and a cohesive sector has meant the profile of eye health in Wales has increased. But more importantly, a lot of </a:t>
            </a:r>
            <a:r>
              <a:rPr lang="en-GB" sz="1200" dirty="0" err="1" smtClean="0">
                <a:solidFill>
                  <a:srgbClr val="000000"/>
                </a:solidFill>
                <a:effectLst/>
                <a:latin typeface="+mn-lt"/>
                <a:ea typeface="Calibri"/>
              </a:rPr>
              <a:t>improvments</a:t>
            </a:r>
            <a:r>
              <a:rPr lang="en-GB" sz="1200" dirty="0" smtClean="0">
                <a:solidFill>
                  <a:srgbClr val="000000"/>
                </a:solidFill>
                <a:effectLst/>
                <a:latin typeface="+mn-lt"/>
                <a:ea typeface="Calibri"/>
              </a:rPr>
              <a:t> have been made. </a:t>
            </a:r>
            <a:endParaRPr lang="en-GB" sz="1200" dirty="0" smtClean="0">
              <a:effectLst/>
              <a:latin typeface="Times New Roman"/>
              <a:ea typeface="Calibri"/>
            </a:endParaRPr>
          </a:p>
          <a:p>
            <a:pPr>
              <a:spcAft>
                <a:spcPts val="0"/>
              </a:spcAft>
            </a:pPr>
            <a:r>
              <a:rPr lang="en-GB" sz="1200" dirty="0" smtClean="0">
                <a:solidFill>
                  <a:srgbClr val="000000"/>
                </a:solidFill>
                <a:effectLst/>
                <a:latin typeface="+mn-lt"/>
                <a:ea typeface="Calibri"/>
              </a:rPr>
              <a:t> </a:t>
            </a:r>
            <a:endParaRPr lang="en-GB" sz="1200" dirty="0" smtClean="0">
              <a:effectLst/>
              <a:latin typeface="Times New Roman"/>
              <a:ea typeface="Calibri"/>
            </a:endParaRPr>
          </a:p>
          <a:p>
            <a:endParaRPr lang="en-GB" dirty="0"/>
          </a:p>
        </p:txBody>
      </p:sp>
      <p:sp>
        <p:nvSpPr>
          <p:cNvPr id="4" name="Slide Number Placeholder 3"/>
          <p:cNvSpPr>
            <a:spLocks noGrp="1"/>
          </p:cNvSpPr>
          <p:nvPr>
            <p:ph type="sldNum" sz="quarter" idx="10"/>
          </p:nvPr>
        </p:nvSpPr>
        <p:spPr/>
        <p:txBody>
          <a:bodyPr/>
          <a:lstStyle/>
          <a:p>
            <a:fld id="{953B9040-15B0-4D95-B4B4-AF00E054E641}" type="slidenum">
              <a:rPr lang="en-GB" smtClean="0"/>
              <a:t>2</a:t>
            </a:fld>
            <a:endParaRPr lang="en-GB"/>
          </a:p>
        </p:txBody>
      </p:sp>
    </p:spTree>
    <p:extLst>
      <p:ext uri="{BB962C8B-B14F-4D97-AF65-F5344CB8AC3E}">
        <p14:creationId xmlns:p14="http://schemas.microsoft.com/office/powerpoint/2010/main" val="8584806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DBAC9CEC-836A-4BDE-BBA0-D97044172647}" type="datetimeFigureOut">
              <a:rPr lang="en-GB" smtClean="0"/>
              <a:t>14/09/18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33D4FB1-5F81-46BB-B0FB-6FCABA5184B2}" type="slidenum">
              <a:rPr lang="en-GB" smtClean="0"/>
              <a:t>‹#›</a:t>
            </a:fld>
            <a:endParaRPr lang="en-GB"/>
          </a:p>
        </p:txBody>
      </p:sp>
    </p:spTree>
    <p:extLst>
      <p:ext uri="{BB962C8B-B14F-4D97-AF65-F5344CB8AC3E}">
        <p14:creationId xmlns:p14="http://schemas.microsoft.com/office/powerpoint/2010/main" val="25103746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BAC9CEC-836A-4BDE-BBA0-D97044172647}" type="datetimeFigureOut">
              <a:rPr lang="en-GB" smtClean="0"/>
              <a:t>14/09/18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33D4FB1-5F81-46BB-B0FB-6FCABA5184B2}" type="slidenum">
              <a:rPr lang="en-GB" smtClean="0"/>
              <a:t>‹#›</a:t>
            </a:fld>
            <a:endParaRPr lang="en-GB"/>
          </a:p>
        </p:txBody>
      </p:sp>
    </p:spTree>
    <p:extLst>
      <p:ext uri="{BB962C8B-B14F-4D97-AF65-F5344CB8AC3E}">
        <p14:creationId xmlns:p14="http://schemas.microsoft.com/office/powerpoint/2010/main" val="26511232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BAC9CEC-836A-4BDE-BBA0-D97044172647}" type="datetimeFigureOut">
              <a:rPr lang="en-GB" smtClean="0"/>
              <a:t>14/09/18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33D4FB1-5F81-46BB-B0FB-6FCABA5184B2}" type="slidenum">
              <a:rPr lang="en-GB" smtClean="0"/>
              <a:t>‹#›</a:t>
            </a:fld>
            <a:endParaRPr lang="en-GB"/>
          </a:p>
        </p:txBody>
      </p:sp>
    </p:spTree>
    <p:extLst>
      <p:ext uri="{BB962C8B-B14F-4D97-AF65-F5344CB8AC3E}">
        <p14:creationId xmlns:p14="http://schemas.microsoft.com/office/powerpoint/2010/main" val="27482055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BAC9CEC-836A-4BDE-BBA0-D97044172647}" type="datetimeFigureOut">
              <a:rPr lang="en-GB" smtClean="0"/>
              <a:t>14/09/18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33D4FB1-5F81-46BB-B0FB-6FCABA5184B2}" type="slidenum">
              <a:rPr lang="en-GB" smtClean="0"/>
              <a:t>‹#›</a:t>
            </a:fld>
            <a:endParaRPr lang="en-GB"/>
          </a:p>
        </p:txBody>
      </p:sp>
    </p:spTree>
    <p:extLst>
      <p:ext uri="{BB962C8B-B14F-4D97-AF65-F5344CB8AC3E}">
        <p14:creationId xmlns:p14="http://schemas.microsoft.com/office/powerpoint/2010/main" val="24894730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BAC9CEC-836A-4BDE-BBA0-D97044172647}" type="datetimeFigureOut">
              <a:rPr lang="en-GB" smtClean="0"/>
              <a:t>14/09/18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33D4FB1-5F81-46BB-B0FB-6FCABA5184B2}" type="slidenum">
              <a:rPr lang="en-GB" smtClean="0"/>
              <a:t>‹#›</a:t>
            </a:fld>
            <a:endParaRPr lang="en-GB"/>
          </a:p>
        </p:txBody>
      </p:sp>
    </p:spTree>
    <p:extLst>
      <p:ext uri="{BB962C8B-B14F-4D97-AF65-F5344CB8AC3E}">
        <p14:creationId xmlns:p14="http://schemas.microsoft.com/office/powerpoint/2010/main" val="8006552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DBAC9CEC-836A-4BDE-BBA0-D97044172647}" type="datetimeFigureOut">
              <a:rPr lang="en-GB" smtClean="0"/>
              <a:t>14/09/18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33D4FB1-5F81-46BB-B0FB-6FCABA5184B2}" type="slidenum">
              <a:rPr lang="en-GB" smtClean="0"/>
              <a:t>‹#›</a:t>
            </a:fld>
            <a:endParaRPr lang="en-GB"/>
          </a:p>
        </p:txBody>
      </p:sp>
    </p:spTree>
    <p:extLst>
      <p:ext uri="{BB962C8B-B14F-4D97-AF65-F5344CB8AC3E}">
        <p14:creationId xmlns:p14="http://schemas.microsoft.com/office/powerpoint/2010/main" val="1508979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DBAC9CEC-836A-4BDE-BBA0-D97044172647}" type="datetimeFigureOut">
              <a:rPr lang="en-GB" smtClean="0"/>
              <a:t>14/09/18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D33D4FB1-5F81-46BB-B0FB-6FCABA5184B2}" type="slidenum">
              <a:rPr lang="en-GB" smtClean="0"/>
              <a:t>‹#›</a:t>
            </a:fld>
            <a:endParaRPr lang="en-GB"/>
          </a:p>
        </p:txBody>
      </p:sp>
    </p:spTree>
    <p:extLst>
      <p:ext uri="{BB962C8B-B14F-4D97-AF65-F5344CB8AC3E}">
        <p14:creationId xmlns:p14="http://schemas.microsoft.com/office/powerpoint/2010/main" val="1765440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DBAC9CEC-836A-4BDE-BBA0-D97044172647}" type="datetimeFigureOut">
              <a:rPr lang="en-GB" smtClean="0"/>
              <a:t>14/09/18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D33D4FB1-5F81-46BB-B0FB-6FCABA5184B2}" type="slidenum">
              <a:rPr lang="en-GB" smtClean="0"/>
              <a:t>‹#›</a:t>
            </a:fld>
            <a:endParaRPr lang="en-GB"/>
          </a:p>
        </p:txBody>
      </p:sp>
    </p:spTree>
    <p:extLst>
      <p:ext uri="{BB962C8B-B14F-4D97-AF65-F5344CB8AC3E}">
        <p14:creationId xmlns:p14="http://schemas.microsoft.com/office/powerpoint/2010/main" val="29838629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BAC9CEC-836A-4BDE-BBA0-D97044172647}" type="datetimeFigureOut">
              <a:rPr lang="en-GB" smtClean="0"/>
              <a:t>14/09/18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D33D4FB1-5F81-46BB-B0FB-6FCABA5184B2}" type="slidenum">
              <a:rPr lang="en-GB" smtClean="0"/>
              <a:t>‹#›</a:t>
            </a:fld>
            <a:endParaRPr lang="en-GB"/>
          </a:p>
        </p:txBody>
      </p:sp>
    </p:spTree>
    <p:extLst>
      <p:ext uri="{BB962C8B-B14F-4D97-AF65-F5344CB8AC3E}">
        <p14:creationId xmlns:p14="http://schemas.microsoft.com/office/powerpoint/2010/main" val="1951738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BAC9CEC-836A-4BDE-BBA0-D97044172647}" type="datetimeFigureOut">
              <a:rPr lang="en-GB" smtClean="0"/>
              <a:t>14/09/18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33D4FB1-5F81-46BB-B0FB-6FCABA5184B2}" type="slidenum">
              <a:rPr lang="en-GB" smtClean="0"/>
              <a:t>‹#›</a:t>
            </a:fld>
            <a:endParaRPr lang="en-GB"/>
          </a:p>
        </p:txBody>
      </p:sp>
    </p:spTree>
    <p:extLst>
      <p:ext uri="{BB962C8B-B14F-4D97-AF65-F5344CB8AC3E}">
        <p14:creationId xmlns:p14="http://schemas.microsoft.com/office/powerpoint/2010/main" val="3120087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BAC9CEC-836A-4BDE-BBA0-D97044172647}" type="datetimeFigureOut">
              <a:rPr lang="en-GB" smtClean="0"/>
              <a:t>14/09/18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33D4FB1-5F81-46BB-B0FB-6FCABA5184B2}" type="slidenum">
              <a:rPr lang="en-GB" smtClean="0"/>
              <a:t>‹#›</a:t>
            </a:fld>
            <a:endParaRPr lang="en-GB"/>
          </a:p>
        </p:txBody>
      </p:sp>
    </p:spTree>
    <p:extLst>
      <p:ext uri="{BB962C8B-B14F-4D97-AF65-F5344CB8AC3E}">
        <p14:creationId xmlns:p14="http://schemas.microsoft.com/office/powerpoint/2010/main" val="4202885103"/>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BAC9CEC-836A-4BDE-BBA0-D97044172647}" type="datetimeFigureOut">
              <a:rPr lang="en-GB" smtClean="0"/>
              <a:t>14/09/18</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33D4FB1-5F81-46BB-B0FB-6FCABA5184B2}" type="slidenum">
              <a:rPr lang="en-GB" smtClean="0"/>
              <a:t>‹#›</a:t>
            </a:fld>
            <a:endParaRPr lang="en-GB"/>
          </a:p>
        </p:txBody>
      </p:sp>
    </p:spTree>
    <p:extLst>
      <p:ext uri="{BB962C8B-B14F-4D97-AF65-F5344CB8AC3E}">
        <p14:creationId xmlns:p14="http://schemas.microsoft.com/office/powerpoint/2010/main" val="33334890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8.jpg"/><Relationship Id="rId4" Type="http://schemas.openxmlformats.org/officeDocument/2006/relationships/image" Target="../media/image9.jpg"/><Relationship Id="rId5" Type="http://schemas.openxmlformats.org/officeDocument/2006/relationships/image" Target="../media/image10.jpg"/><Relationship Id="rId6" Type="http://schemas.openxmlformats.org/officeDocument/2006/relationships/image" Target="../media/image11.emf"/><Relationship Id="rId7" Type="http://schemas.openxmlformats.org/officeDocument/2006/relationships/image" Target="../media/image12.emf"/><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5321" y="2060848"/>
            <a:ext cx="7772400" cy="1470025"/>
          </a:xfrm>
        </p:spPr>
        <p:txBody>
          <a:bodyPr>
            <a:normAutofit fontScale="90000"/>
          </a:bodyPr>
          <a:lstStyle/>
          <a:p>
            <a:r>
              <a:rPr lang="en-GB" sz="4900" b="1" dirty="0" smtClean="0"/>
              <a:t>Celebrating 70 years of the NHS</a:t>
            </a:r>
            <a:r>
              <a:rPr lang="en-GB" sz="5400" b="1" dirty="0" smtClean="0"/>
              <a:t/>
            </a:r>
            <a:br>
              <a:rPr lang="en-GB" sz="5400" b="1" dirty="0" smtClean="0"/>
            </a:br>
            <a:r>
              <a:rPr lang="en-GB" sz="5400" b="1" dirty="0" smtClean="0">
                <a:solidFill>
                  <a:srgbClr val="006600"/>
                </a:solidFill>
              </a:rPr>
              <a:t>Together for Health Eye Care Delivery Plan</a:t>
            </a:r>
            <a:endParaRPr lang="en-GB" sz="5400" b="1" dirty="0">
              <a:solidFill>
                <a:srgbClr val="006600"/>
              </a:solidFill>
            </a:endParaRPr>
          </a:p>
        </p:txBody>
      </p:sp>
      <p:sp>
        <p:nvSpPr>
          <p:cNvPr id="3" name="Subtitle 2"/>
          <p:cNvSpPr>
            <a:spLocks noGrp="1"/>
          </p:cNvSpPr>
          <p:nvPr>
            <p:ph type="subTitle" idx="1"/>
          </p:nvPr>
        </p:nvSpPr>
        <p:spPr>
          <a:xfrm>
            <a:off x="1475656" y="4221088"/>
            <a:ext cx="6400800" cy="1752600"/>
          </a:xfrm>
        </p:spPr>
        <p:txBody>
          <a:bodyPr>
            <a:noAutofit/>
          </a:bodyPr>
          <a:lstStyle/>
          <a:p>
            <a:r>
              <a:rPr lang="en-GB" b="1" dirty="0" smtClean="0">
                <a:solidFill>
                  <a:schemeClr val="tx1"/>
                </a:solidFill>
              </a:rPr>
              <a:t>Dr Fiona Jenkins</a:t>
            </a:r>
          </a:p>
          <a:p>
            <a:r>
              <a:rPr lang="en-GB" b="1" dirty="0" smtClean="0">
                <a:solidFill>
                  <a:schemeClr val="tx1"/>
                </a:solidFill>
              </a:rPr>
              <a:t>Chair National Eye </a:t>
            </a:r>
            <a:r>
              <a:rPr lang="en-GB" b="1" dirty="0">
                <a:solidFill>
                  <a:schemeClr val="tx1"/>
                </a:solidFill>
              </a:rPr>
              <a:t>H</a:t>
            </a:r>
            <a:r>
              <a:rPr lang="en-GB" b="1" dirty="0" smtClean="0">
                <a:solidFill>
                  <a:schemeClr val="tx1"/>
                </a:solidFill>
              </a:rPr>
              <a:t>ealth Care Steering Board</a:t>
            </a:r>
            <a:endParaRPr lang="en-GB" b="1" dirty="0">
              <a:solidFill>
                <a:schemeClr val="tx1"/>
              </a:solidFill>
            </a:endParaRPr>
          </a:p>
        </p:txBody>
      </p:sp>
      <p:pic>
        <p:nvPicPr>
          <p:cNvPr id="1028"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62289" y="180583"/>
            <a:ext cx="1285875" cy="1285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60" y="437000"/>
            <a:ext cx="1428750" cy="1114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39000" y="180583"/>
            <a:ext cx="1905000" cy="1285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40732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PRIORITY </a:t>
            </a:r>
            <a:r>
              <a:rPr lang="en-GB" dirty="0" smtClean="0"/>
              <a:t>8</a:t>
            </a:r>
            <a:endParaRPr lang="en-GB" dirty="0"/>
          </a:p>
        </p:txBody>
      </p:sp>
      <p:sp>
        <p:nvSpPr>
          <p:cNvPr id="3" name="Content Placeholder 2"/>
          <p:cNvSpPr>
            <a:spLocks noGrp="1"/>
          </p:cNvSpPr>
          <p:nvPr>
            <p:ph idx="1"/>
          </p:nvPr>
        </p:nvSpPr>
        <p:spPr/>
        <p:txBody>
          <a:bodyPr>
            <a:normAutofit lnSpcReduction="10000"/>
          </a:bodyPr>
          <a:lstStyle/>
          <a:p>
            <a:pPr marL="0" indent="0">
              <a:buNone/>
            </a:pPr>
            <a:r>
              <a:rPr lang="en-GB" dirty="0"/>
              <a:t> </a:t>
            </a:r>
            <a:r>
              <a:rPr lang="en-GB" sz="3600" dirty="0"/>
              <a:t>Develop workforce plans and identify</a:t>
            </a:r>
          </a:p>
          <a:p>
            <a:pPr marL="0" indent="0">
              <a:buNone/>
            </a:pPr>
            <a:r>
              <a:rPr lang="en-GB" sz="3600" dirty="0"/>
              <a:t>training needs to support good standards</a:t>
            </a:r>
          </a:p>
          <a:p>
            <a:pPr marL="0" indent="0">
              <a:buNone/>
            </a:pPr>
            <a:r>
              <a:rPr lang="en-GB" sz="3600" dirty="0"/>
              <a:t>of care and ensure education and training</a:t>
            </a:r>
          </a:p>
          <a:p>
            <a:pPr marL="0" indent="0">
              <a:buNone/>
            </a:pPr>
            <a:r>
              <a:rPr lang="en-GB" sz="3600" dirty="0"/>
              <a:t>is available to support developments in</a:t>
            </a:r>
          </a:p>
          <a:p>
            <a:pPr marL="0" indent="0">
              <a:buNone/>
            </a:pPr>
            <a:r>
              <a:rPr lang="en-GB" sz="3600" dirty="0"/>
              <a:t>eye care nationally across Wales; develop</a:t>
            </a:r>
          </a:p>
          <a:p>
            <a:pPr marL="0" indent="0">
              <a:buNone/>
            </a:pPr>
            <a:r>
              <a:rPr lang="en-GB" sz="3600" dirty="0"/>
              <a:t>multi-disciplinary teams and care closer to</a:t>
            </a:r>
          </a:p>
          <a:p>
            <a:pPr marL="0" indent="0">
              <a:buNone/>
            </a:pPr>
            <a:r>
              <a:rPr lang="en-GB" sz="3600" dirty="0"/>
              <a:t>people’s homes</a:t>
            </a:r>
          </a:p>
        </p:txBody>
      </p:sp>
    </p:spTree>
    <p:extLst>
      <p:ext uri="{BB962C8B-B14F-4D97-AF65-F5344CB8AC3E}">
        <p14:creationId xmlns:p14="http://schemas.microsoft.com/office/powerpoint/2010/main" val="35472316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PRIORITY </a:t>
            </a:r>
            <a:r>
              <a:rPr lang="en-GB" dirty="0" smtClean="0"/>
              <a:t>9</a:t>
            </a:r>
            <a:endParaRPr lang="en-GB" dirty="0"/>
          </a:p>
        </p:txBody>
      </p:sp>
      <p:sp>
        <p:nvSpPr>
          <p:cNvPr id="3" name="Content Placeholder 2"/>
          <p:cNvSpPr>
            <a:spLocks noGrp="1"/>
          </p:cNvSpPr>
          <p:nvPr>
            <p:ph idx="1"/>
          </p:nvPr>
        </p:nvSpPr>
        <p:spPr/>
        <p:txBody>
          <a:bodyPr>
            <a:normAutofit/>
          </a:bodyPr>
          <a:lstStyle/>
          <a:p>
            <a:pPr marL="0" indent="0">
              <a:buNone/>
            </a:pPr>
            <a:r>
              <a:rPr lang="en-GB" sz="4000" dirty="0"/>
              <a:t>Work to ensure that everyone entitled </a:t>
            </a:r>
            <a:r>
              <a:rPr lang="en-GB" sz="4000" dirty="0" smtClean="0"/>
              <a:t>is offered </a:t>
            </a:r>
            <a:r>
              <a:rPr lang="en-GB" sz="4000" dirty="0"/>
              <a:t>certification as sight impaired.</a:t>
            </a:r>
          </a:p>
        </p:txBody>
      </p:sp>
    </p:spTree>
    <p:extLst>
      <p:ext uri="{BB962C8B-B14F-4D97-AF65-F5344CB8AC3E}">
        <p14:creationId xmlns:p14="http://schemas.microsoft.com/office/powerpoint/2010/main" val="19214039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PRIORITY </a:t>
            </a:r>
            <a:r>
              <a:rPr lang="en-GB" dirty="0" smtClean="0"/>
              <a:t>10</a:t>
            </a:r>
            <a:endParaRPr lang="en-GB" dirty="0"/>
          </a:p>
        </p:txBody>
      </p:sp>
      <p:sp>
        <p:nvSpPr>
          <p:cNvPr id="3" name="Content Placeholder 2"/>
          <p:cNvSpPr>
            <a:spLocks noGrp="1"/>
          </p:cNvSpPr>
          <p:nvPr>
            <p:ph idx="1"/>
          </p:nvPr>
        </p:nvSpPr>
        <p:spPr>
          <a:xfrm>
            <a:off x="467544" y="1412776"/>
            <a:ext cx="8229600" cy="4525963"/>
          </a:xfrm>
        </p:spPr>
        <p:txBody>
          <a:bodyPr>
            <a:noAutofit/>
          </a:bodyPr>
          <a:lstStyle/>
          <a:p>
            <a:pPr marL="0" indent="0">
              <a:buNone/>
            </a:pPr>
            <a:r>
              <a:rPr lang="en-GB" dirty="0" smtClean="0"/>
              <a:t>Work </a:t>
            </a:r>
            <a:r>
              <a:rPr lang="en-GB" dirty="0"/>
              <a:t>with local authorities and Regional</a:t>
            </a:r>
          </a:p>
          <a:p>
            <a:pPr marL="0" indent="0">
              <a:buNone/>
            </a:pPr>
            <a:r>
              <a:rPr lang="en-GB" dirty="0"/>
              <a:t>Partnership Boards to support </a:t>
            </a:r>
            <a:r>
              <a:rPr lang="en-GB" dirty="0" smtClean="0"/>
              <a:t>the implementation </a:t>
            </a:r>
            <a:r>
              <a:rPr lang="en-GB" dirty="0"/>
              <a:t>of the Social Services </a:t>
            </a:r>
            <a:r>
              <a:rPr lang="en-GB" dirty="0" smtClean="0"/>
              <a:t>and Well-being </a:t>
            </a:r>
            <a:r>
              <a:rPr lang="en-GB" dirty="0"/>
              <a:t>(Wales) Act 2014 with </a:t>
            </a:r>
            <a:r>
              <a:rPr lang="en-GB" dirty="0" smtClean="0"/>
              <a:t>regard to </a:t>
            </a:r>
            <a:r>
              <a:rPr lang="en-GB" dirty="0"/>
              <a:t>sight impairment; key to this is </a:t>
            </a:r>
            <a:r>
              <a:rPr lang="en-GB" dirty="0" smtClean="0"/>
              <a:t>the provision </a:t>
            </a:r>
            <a:r>
              <a:rPr lang="en-GB" dirty="0"/>
              <a:t>of rehabilitation and </a:t>
            </a:r>
            <a:r>
              <a:rPr lang="en-GB" dirty="0" err="1" smtClean="0"/>
              <a:t>habilitation</a:t>
            </a:r>
            <a:r>
              <a:rPr lang="en-GB" dirty="0" smtClean="0"/>
              <a:t> services </a:t>
            </a:r>
            <a:r>
              <a:rPr lang="en-GB" dirty="0"/>
              <a:t>in every authority to prevent </a:t>
            </a:r>
            <a:r>
              <a:rPr lang="en-GB" dirty="0" smtClean="0"/>
              <a:t>loss of </a:t>
            </a:r>
            <a:r>
              <a:rPr lang="en-GB" dirty="0"/>
              <a:t>independence, loss of mobility, </a:t>
            </a:r>
            <a:r>
              <a:rPr lang="en-GB" dirty="0" smtClean="0"/>
              <a:t>falls, isolation </a:t>
            </a:r>
            <a:r>
              <a:rPr lang="en-GB" dirty="0"/>
              <a:t>and depression in people </a:t>
            </a:r>
            <a:r>
              <a:rPr lang="en-GB" dirty="0" smtClean="0"/>
              <a:t>with sight </a:t>
            </a:r>
            <a:r>
              <a:rPr lang="en-GB" dirty="0"/>
              <a:t>loss/vision impairment.</a:t>
            </a:r>
          </a:p>
        </p:txBody>
      </p:sp>
    </p:spTree>
    <p:extLst>
      <p:ext uri="{BB962C8B-B14F-4D97-AF65-F5344CB8AC3E}">
        <p14:creationId xmlns:p14="http://schemas.microsoft.com/office/powerpoint/2010/main" val="26239730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What Next?</a:t>
            </a:r>
            <a:endParaRPr lang="en-GB" b="1" dirty="0"/>
          </a:p>
        </p:txBody>
      </p:sp>
      <p:sp>
        <p:nvSpPr>
          <p:cNvPr id="3" name="Content Placeholder 2"/>
          <p:cNvSpPr>
            <a:spLocks noGrp="1"/>
          </p:cNvSpPr>
          <p:nvPr>
            <p:ph idx="1"/>
          </p:nvPr>
        </p:nvSpPr>
        <p:spPr/>
        <p:txBody>
          <a:bodyPr>
            <a:normAutofit/>
          </a:bodyPr>
          <a:lstStyle/>
          <a:p>
            <a:r>
              <a:rPr lang="en-GB" sz="4000" dirty="0" smtClean="0"/>
              <a:t>Ensure progress with the key actions</a:t>
            </a:r>
            <a:endParaRPr lang="en-GB" sz="4000" dirty="0"/>
          </a:p>
          <a:p>
            <a:endParaRPr lang="en-GB" sz="4000" dirty="0" smtClean="0"/>
          </a:p>
          <a:p>
            <a:endParaRPr lang="en-GB" sz="4000" dirty="0" smtClean="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1720" y="2708920"/>
            <a:ext cx="5317182" cy="35447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83140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NHS at 70 logo 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67703" y="195085"/>
            <a:ext cx="2086742" cy="827084"/>
          </a:xfrm>
          <a:prstGeom prst="rect">
            <a:avLst/>
          </a:prstGeom>
        </p:spPr>
      </p:pic>
      <p:pic>
        <p:nvPicPr>
          <p:cNvPr id="5" name="Picture 4" descr="eye_ward_1950s.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1121239">
            <a:off x="281752" y="1500119"/>
            <a:ext cx="3590050" cy="2353441"/>
          </a:xfrm>
          <a:prstGeom prst="rect">
            <a:avLst/>
          </a:prstGeom>
        </p:spPr>
      </p:pic>
      <p:pic>
        <p:nvPicPr>
          <p:cNvPr id="6" name="Picture 5" descr="nurses_and_patients.jpg"/>
          <p:cNvPicPr>
            <a:picLocks noChangeAspect="1"/>
          </p:cNvPicPr>
          <p:nvPr/>
        </p:nvPicPr>
        <p:blipFill rotWithShape="1">
          <a:blip r:embed="rId4">
            <a:extLst>
              <a:ext uri="{28A0092B-C50C-407E-A947-70E740481C1C}">
                <a14:useLocalDpi xmlns:a14="http://schemas.microsoft.com/office/drawing/2010/main" val="0"/>
              </a:ext>
            </a:extLst>
          </a:blip>
          <a:srcRect t="9896" b="-9896"/>
          <a:stretch/>
        </p:blipFill>
        <p:spPr>
          <a:xfrm rot="727599">
            <a:off x="5289717" y="3225566"/>
            <a:ext cx="3590050" cy="2573455"/>
          </a:xfrm>
          <a:prstGeom prst="rect">
            <a:avLst/>
          </a:prstGeom>
        </p:spPr>
      </p:pic>
      <p:pic>
        <p:nvPicPr>
          <p:cNvPr id="7" name="Picture 6" descr="wcb_short+long.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63822" y="-27384"/>
            <a:ext cx="1716690" cy="1144852"/>
          </a:xfrm>
          <a:prstGeom prst="rect">
            <a:avLst/>
          </a:prstGeom>
        </p:spPr>
      </p:pic>
      <p:pic>
        <p:nvPicPr>
          <p:cNvPr id="8" name="Picture 7"/>
          <p:cNvPicPr>
            <a:picLocks noChangeAspect="1"/>
          </p:cNvPicPr>
          <p:nvPr/>
        </p:nvPicPr>
        <p:blipFill>
          <a:blip r:embed="rId6"/>
          <a:stretch>
            <a:fillRect/>
          </a:stretch>
        </p:blipFill>
        <p:spPr>
          <a:xfrm>
            <a:off x="316788" y="195085"/>
            <a:ext cx="972207" cy="922350"/>
          </a:xfrm>
          <a:prstGeom prst="rect">
            <a:avLst/>
          </a:prstGeom>
        </p:spPr>
      </p:pic>
      <p:sp>
        <p:nvSpPr>
          <p:cNvPr id="9" name="TextBox 8"/>
          <p:cNvSpPr txBox="1"/>
          <p:nvPr/>
        </p:nvSpPr>
        <p:spPr>
          <a:xfrm>
            <a:off x="316788" y="5710291"/>
            <a:ext cx="8694358" cy="707886"/>
          </a:xfrm>
          <a:prstGeom prst="rect">
            <a:avLst/>
          </a:prstGeom>
          <a:no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4000" dirty="0" smtClean="0"/>
              <a:t>Celebrating 70 years of the NHS in Wales</a:t>
            </a:r>
            <a:endParaRPr lang="en-US" sz="4000" dirty="0"/>
          </a:p>
        </p:txBody>
      </p:sp>
      <p:pic>
        <p:nvPicPr>
          <p:cNvPr id="10" name="Picture 9"/>
          <p:cNvPicPr>
            <a:picLocks noChangeAspect="1"/>
          </p:cNvPicPr>
          <p:nvPr/>
        </p:nvPicPr>
        <p:blipFill>
          <a:blip r:embed="rId7"/>
          <a:stretch>
            <a:fillRect/>
          </a:stretch>
        </p:blipFill>
        <p:spPr>
          <a:xfrm>
            <a:off x="2814308" y="1883309"/>
            <a:ext cx="3402405" cy="2688458"/>
          </a:xfrm>
          <a:prstGeom prst="rect">
            <a:avLst/>
          </a:prstGeom>
        </p:spPr>
      </p:pic>
      <p:sp>
        <p:nvSpPr>
          <p:cNvPr id="11" name="TextBox 10"/>
          <p:cNvSpPr txBox="1"/>
          <p:nvPr/>
        </p:nvSpPr>
        <p:spPr>
          <a:xfrm>
            <a:off x="2814308" y="4710756"/>
            <a:ext cx="1043876" cy="523220"/>
          </a:xfrm>
          <a:prstGeom prst="rect">
            <a:avLst/>
          </a:prstGeom>
          <a:no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2800" b="1" dirty="0" smtClean="0">
                <a:solidFill>
                  <a:srgbClr val="1F6B20"/>
                </a:solidFill>
                <a:latin typeface="Arial Rounded MT Bold"/>
                <a:cs typeface="Arial Rounded MT Bold"/>
              </a:rPr>
              <a:t>2018</a:t>
            </a:r>
            <a:endParaRPr lang="en-US" sz="2800" b="1" dirty="0">
              <a:solidFill>
                <a:srgbClr val="1F6B20"/>
              </a:solidFill>
              <a:latin typeface="Arial Rounded MT Bold"/>
              <a:cs typeface="Arial Rounded MT Bold"/>
            </a:endParaRPr>
          </a:p>
        </p:txBody>
      </p:sp>
    </p:spTree>
    <p:extLst>
      <p:ext uri="{BB962C8B-B14F-4D97-AF65-F5344CB8AC3E}">
        <p14:creationId xmlns:p14="http://schemas.microsoft.com/office/powerpoint/2010/main" val="8431742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Eye Health Care Plan</a:t>
            </a:r>
            <a:endParaRPr lang="en-GB" dirty="0"/>
          </a:p>
        </p:txBody>
      </p:sp>
      <p:pic>
        <p:nvPicPr>
          <p:cNvPr id="3074"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07504" y="1340768"/>
            <a:ext cx="3816424" cy="52862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64088" y="2060847"/>
            <a:ext cx="2882900" cy="4078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801353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PRIORITY 1</a:t>
            </a:r>
            <a:endParaRPr lang="en-GB" dirty="0"/>
          </a:p>
        </p:txBody>
      </p:sp>
      <p:sp>
        <p:nvSpPr>
          <p:cNvPr id="3" name="Content Placeholder 2"/>
          <p:cNvSpPr>
            <a:spLocks noGrp="1"/>
          </p:cNvSpPr>
          <p:nvPr>
            <p:ph idx="1"/>
          </p:nvPr>
        </p:nvSpPr>
        <p:spPr/>
        <p:txBody>
          <a:bodyPr>
            <a:normAutofit/>
          </a:bodyPr>
          <a:lstStyle/>
          <a:p>
            <a:pPr marL="0" indent="0">
              <a:buNone/>
            </a:pPr>
            <a:r>
              <a:rPr lang="en-GB" sz="4000" dirty="0"/>
              <a:t>Work with Public Health Wales to develop a plan to raise awareness of eye health and the need for regular sight tests to detect and prevent sight loss especially for groups of people at high risk of eye disease</a:t>
            </a:r>
            <a:r>
              <a:rPr lang="en-GB" sz="4000" dirty="0" smtClean="0"/>
              <a:t>.</a:t>
            </a:r>
          </a:p>
          <a:p>
            <a:endParaRPr lang="en-GB" dirty="0"/>
          </a:p>
        </p:txBody>
      </p:sp>
    </p:spTree>
    <p:extLst>
      <p:ext uri="{BB962C8B-B14F-4D97-AF65-F5344CB8AC3E}">
        <p14:creationId xmlns:p14="http://schemas.microsoft.com/office/powerpoint/2010/main" val="14953559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PRIORITY 2</a:t>
            </a:r>
            <a:endParaRPr lang="en-GB" dirty="0"/>
          </a:p>
        </p:txBody>
      </p:sp>
      <p:sp>
        <p:nvSpPr>
          <p:cNvPr id="3" name="Content Placeholder 2"/>
          <p:cNvSpPr>
            <a:spLocks noGrp="1"/>
          </p:cNvSpPr>
          <p:nvPr>
            <p:ph idx="1"/>
          </p:nvPr>
        </p:nvSpPr>
        <p:spPr/>
        <p:txBody>
          <a:bodyPr/>
          <a:lstStyle/>
          <a:p>
            <a:pPr marL="0" indent="0">
              <a:buNone/>
            </a:pPr>
            <a:r>
              <a:rPr lang="en-GB" sz="4000" dirty="0"/>
              <a:t>Deliver quality assured vision screening service to children in mainstream schools on school entry and a service that provides an annual sight test to children with special educational needs in schools.</a:t>
            </a:r>
          </a:p>
          <a:p>
            <a:endParaRPr lang="en-GB" dirty="0"/>
          </a:p>
        </p:txBody>
      </p:sp>
    </p:spTree>
    <p:extLst>
      <p:ext uri="{BB962C8B-B14F-4D97-AF65-F5344CB8AC3E}">
        <p14:creationId xmlns:p14="http://schemas.microsoft.com/office/powerpoint/2010/main" val="3368760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a:t>PRIORITY </a:t>
            </a:r>
            <a:r>
              <a:rPr lang="en-GB" dirty="0" smtClean="0"/>
              <a:t>3</a:t>
            </a:r>
            <a:endParaRPr lang="en-GB" dirty="0"/>
          </a:p>
        </p:txBody>
      </p:sp>
      <p:sp>
        <p:nvSpPr>
          <p:cNvPr id="3" name="Content Placeholder 2"/>
          <p:cNvSpPr>
            <a:spLocks noGrp="1"/>
          </p:cNvSpPr>
          <p:nvPr>
            <p:ph idx="1"/>
          </p:nvPr>
        </p:nvSpPr>
        <p:spPr/>
        <p:txBody>
          <a:bodyPr>
            <a:normAutofit/>
          </a:bodyPr>
          <a:lstStyle/>
          <a:p>
            <a:pPr marL="0" indent="0">
              <a:buNone/>
            </a:pPr>
            <a:r>
              <a:rPr lang="en-GB" sz="4000" dirty="0"/>
              <a:t>Work with key partners and primary care clusters to ensure good quality eye care is provided to frail older people, those with dementia and to people in care homes and residential care.	</a:t>
            </a:r>
          </a:p>
          <a:p>
            <a:endParaRPr lang="en-GB" dirty="0"/>
          </a:p>
        </p:txBody>
      </p:sp>
    </p:spTree>
    <p:extLst>
      <p:ext uri="{BB962C8B-B14F-4D97-AF65-F5344CB8AC3E}">
        <p14:creationId xmlns:p14="http://schemas.microsoft.com/office/powerpoint/2010/main" val="18330040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PRIORITY </a:t>
            </a:r>
            <a:r>
              <a:rPr lang="en-GB" dirty="0" smtClean="0"/>
              <a:t>4</a:t>
            </a:r>
            <a:endParaRPr lang="en-GB" dirty="0"/>
          </a:p>
        </p:txBody>
      </p:sp>
      <p:sp>
        <p:nvSpPr>
          <p:cNvPr id="3" name="Content Placeholder 2"/>
          <p:cNvSpPr>
            <a:spLocks noGrp="1"/>
          </p:cNvSpPr>
          <p:nvPr>
            <p:ph idx="1"/>
          </p:nvPr>
        </p:nvSpPr>
        <p:spPr/>
        <p:txBody>
          <a:bodyPr>
            <a:normAutofit/>
          </a:bodyPr>
          <a:lstStyle/>
          <a:p>
            <a:pPr marL="0" indent="0">
              <a:buNone/>
            </a:pPr>
            <a:r>
              <a:rPr lang="en-GB" sz="4000" dirty="0"/>
              <a:t>Ensure all optometrists practising in Wales are providing the enhanced Eye Health Examination Wales service to enable more people to be managed closer to home.</a:t>
            </a:r>
          </a:p>
          <a:p>
            <a:endParaRPr lang="en-GB" sz="4000" dirty="0"/>
          </a:p>
        </p:txBody>
      </p:sp>
    </p:spTree>
    <p:extLst>
      <p:ext uri="{BB962C8B-B14F-4D97-AF65-F5344CB8AC3E}">
        <p14:creationId xmlns:p14="http://schemas.microsoft.com/office/powerpoint/2010/main" val="17188672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PRIORITY </a:t>
            </a:r>
            <a:r>
              <a:rPr lang="en-GB" dirty="0" smtClean="0"/>
              <a:t>5</a:t>
            </a:r>
            <a:endParaRPr lang="en-GB" dirty="0"/>
          </a:p>
        </p:txBody>
      </p:sp>
      <p:sp>
        <p:nvSpPr>
          <p:cNvPr id="3" name="Content Placeholder 2"/>
          <p:cNvSpPr>
            <a:spLocks noGrp="1"/>
          </p:cNvSpPr>
          <p:nvPr>
            <p:ph idx="1"/>
          </p:nvPr>
        </p:nvSpPr>
        <p:spPr/>
        <p:txBody>
          <a:bodyPr/>
          <a:lstStyle/>
          <a:p>
            <a:pPr marL="0" indent="0">
              <a:buNone/>
            </a:pPr>
            <a:r>
              <a:rPr lang="en-GB" sz="4000" dirty="0"/>
              <a:t>Work with Medical Directors and patients to revise targets for ophthalmology services in hospitals to incorporate measures for all patients (new and follow-up) based on clinical need and risk of irreversible sight loss.	</a:t>
            </a:r>
          </a:p>
          <a:p>
            <a:endParaRPr lang="en-GB" dirty="0"/>
          </a:p>
        </p:txBody>
      </p:sp>
    </p:spTree>
    <p:extLst>
      <p:ext uri="{BB962C8B-B14F-4D97-AF65-F5344CB8AC3E}">
        <p14:creationId xmlns:p14="http://schemas.microsoft.com/office/powerpoint/2010/main" val="3122095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PRIORITY </a:t>
            </a:r>
            <a:r>
              <a:rPr lang="en-GB" dirty="0" smtClean="0"/>
              <a:t>6</a:t>
            </a:r>
            <a:endParaRPr lang="en-GB" dirty="0"/>
          </a:p>
        </p:txBody>
      </p:sp>
      <p:sp>
        <p:nvSpPr>
          <p:cNvPr id="3" name="Content Placeholder 2"/>
          <p:cNvSpPr>
            <a:spLocks noGrp="1"/>
          </p:cNvSpPr>
          <p:nvPr>
            <p:ph idx="1"/>
          </p:nvPr>
        </p:nvSpPr>
        <p:spPr/>
        <p:txBody>
          <a:bodyPr>
            <a:normAutofit/>
          </a:bodyPr>
          <a:lstStyle/>
          <a:p>
            <a:pPr marL="0" indent="0">
              <a:buNone/>
            </a:pPr>
            <a:r>
              <a:rPr lang="en-GB" sz="4000" dirty="0"/>
              <a:t>Support integrated, efficient working and improve the safe communication of information by rolling out electronic optometry referrals and their prioritisation in hospitals across </a:t>
            </a:r>
            <a:r>
              <a:rPr lang="en-GB" sz="4000" dirty="0" smtClean="0"/>
              <a:t>Wales. </a:t>
            </a:r>
            <a:endParaRPr lang="en-GB" dirty="0"/>
          </a:p>
        </p:txBody>
      </p:sp>
    </p:spTree>
    <p:extLst>
      <p:ext uri="{BB962C8B-B14F-4D97-AF65-F5344CB8AC3E}">
        <p14:creationId xmlns:p14="http://schemas.microsoft.com/office/powerpoint/2010/main" val="11760478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PRIORITY </a:t>
            </a:r>
            <a:r>
              <a:rPr lang="en-GB" dirty="0" smtClean="0"/>
              <a:t>7</a:t>
            </a:r>
            <a:endParaRPr lang="en-GB" dirty="0"/>
          </a:p>
        </p:txBody>
      </p:sp>
      <p:sp>
        <p:nvSpPr>
          <p:cNvPr id="3" name="Content Placeholder 2"/>
          <p:cNvSpPr>
            <a:spLocks noGrp="1"/>
          </p:cNvSpPr>
          <p:nvPr>
            <p:ph idx="1"/>
          </p:nvPr>
        </p:nvSpPr>
        <p:spPr/>
        <p:txBody>
          <a:bodyPr>
            <a:normAutofit/>
          </a:bodyPr>
          <a:lstStyle/>
          <a:p>
            <a:pPr marL="0" indent="0">
              <a:buNone/>
            </a:pPr>
            <a:r>
              <a:rPr lang="en-GB" sz="4000" dirty="0"/>
              <a:t>Implement the priority actions of the Wales Ophthalmic Planned Care Plan including the National Cataract Audit.</a:t>
            </a:r>
          </a:p>
        </p:txBody>
      </p:sp>
    </p:spTree>
    <p:extLst>
      <p:ext uri="{BB962C8B-B14F-4D97-AF65-F5344CB8AC3E}">
        <p14:creationId xmlns:p14="http://schemas.microsoft.com/office/powerpoint/2010/main" val="23286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779</TotalTime>
  <Words>437</Words>
  <Application>Microsoft Macintosh PowerPoint</Application>
  <PresentationFormat>On-screen Show (4:3)</PresentationFormat>
  <Paragraphs>40</Paragraphs>
  <Slides>14</Slides>
  <Notes>1</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Office Theme</vt:lpstr>
      <vt:lpstr>Celebrating 70 years of the NHS Together for Health Eye Care Delivery Plan</vt:lpstr>
      <vt:lpstr>Eye Health Care Plan</vt:lpstr>
      <vt:lpstr>PRIORITY 1</vt:lpstr>
      <vt:lpstr>PRIORITY 2</vt:lpstr>
      <vt:lpstr>PRIORITY 3</vt:lpstr>
      <vt:lpstr>PRIORITY 4</vt:lpstr>
      <vt:lpstr>PRIORITY 5</vt:lpstr>
      <vt:lpstr>PRIORITY 6</vt:lpstr>
      <vt:lpstr>PRIORITY 7</vt:lpstr>
      <vt:lpstr>PRIORITY 8</vt:lpstr>
      <vt:lpstr>PRIORITY 9</vt:lpstr>
      <vt:lpstr>PRIORITY 10</vt:lpstr>
      <vt:lpstr>What Next?</vt:lpstr>
      <vt:lpstr>PowerPoint Presentation</vt:lpstr>
    </vt:vector>
  </TitlesOfParts>
  <Company>CardiffandVale UHB</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CVUHB</dc:creator>
  <cp:lastModifiedBy>Richard Bowers</cp:lastModifiedBy>
  <cp:revision>28</cp:revision>
  <cp:lastPrinted>2017-09-15T15:53:35Z</cp:lastPrinted>
  <dcterms:created xsi:type="dcterms:W3CDTF">2016-09-12T13:20:23Z</dcterms:created>
  <dcterms:modified xsi:type="dcterms:W3CDTF">2018-09-14T14:18:14Z</dcterms:modified>
</cp:coreProperties>
</file>