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6" r:id="rId2"/>
    <p:sldId id="267" r:id="rId3"/>
    <p:sldId id="273" r:id="rId4"/>
    <p:sldId id="262" r:id="rId5"/>
    <p:sldId id="263" r:id="rId6"/>
    <p:sldId id="264" r:id="rId7"/>
    <p:sldId id="276" r:id="rId8"/>
    <p:sldId id="279" r:id="rId9"/>
    <p:sldId id="280" r:id="rId10"/>
  </p:sldIdLst>
  <p:sldSz cx="9144000" cy="6858000" type="screen4x3"/>
  <p:notesSz cx="6797675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organm3" initials="m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89896" autoAdjust="0"/>
  </p:normalViewPr>
  <p:slideViewPr>
    <p:cSldViewPr>
      <p:cViewPr>
        <p:scale>
          <a:sx n="73" d="100"/>
          <a:sy n="73" d="100"/>
        </p:scale>
        <p:origin x="-2736" y="-12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158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notesMaster" Target="notesMasters/notesMaster1.xml"/><Relationship Id="rId12" Type="http://schemas.openxmlformats.org/officeDocument/2006/relationships/handoutMaster" Target="handoutMasters/handoutMaster1.xml"/><Relationship Id="rId13" Type="http://schemas.openxmlformats.org/officeDocument/2006/relationships/printerSettings" Target="printerSettings/printerSettings1.bin"/><Relationship Id="rId14" Type="http://schemas.openxmlformats.org/officeDocument/2006/relationships/commentAuthors" Target="commentAuthors.xml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E79EA7-6C53-41E3-A9E9-D86F1B9058B3}" type="datetimeFigureOut">
              <a:rPr lang="en-GB" smtClean="0"/>
              <a:pPr/>
              <a:t>18/09/17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064A22-C185-4F94-8083-660D2B2D720D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843504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A5C9C2-247A-434D-B5D1-BF0924EEB9EB}" type="datetimeFigureOut">
              <a:rPr lang="en-GB" smtClean="0"/>
              <a:pPr/>
              <a:t>18/09/17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632C8A-C820-4FC0-AA4A-9F889E999B82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793910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632C8A-C820-4FC0-AA4A-9F889E999B82}" type="slidenum">
              <a:rPr lang="en-GB" smtClean="0"/>
              <a:pPr/>
              <a:t>6</a:t>
            </a:fld>
            <a:endParaRPr lang="en-GB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632C8A-C820-4FC0-AA4A-9F889E999B82}" type="slidenum">
              <a:rPr lang="en-GB" smtClean="0"/>
              <a:pPr/>
              <a:t>7</a:t>
            </a:fld>
            <a:endParaRPr lang="en-GB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632C8A-C820-4FC0-AA4A-9F889E999B82}" type="slidenum">
              <a:rPr lang="en-GB" smtClean="0"/>
              <a:pPr/>
              <a:t>8</a:t>
            </a:fld>
            <a:endParaRPr lang="en-GB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57F2E3-3B83-4F19-8517-142A8EE130B3}" type="datetimeFigureOut">
              <a:rPr lang="en-GB"/>
              <a:pPr>
                <a:defRPr/>
              </a:pPr>
              <a:t>18/09/17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73049C-2DE5-45A4-BC95-D1417C784D75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8BA781-C928-46F6-92BE-9F6C5157E7BF}" type="datetimeFigureOut">
              <a:rPr lang="en-GB"/>
              <a:pPr>
                <a:defRPr/>
              </a:pPr>
              <a:t>18/09/17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B3E38E-F99E-4DE9-8879-A777B224BC35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D35AA5-3698-4A04-9270-43D868F571C8}" type="datetimeFigureOut">
              <a:rPr lang="en-GB"/>
              <a:pPr>
                <a:defRPr/>
              </a:pPr>
              <a:t>18/09/17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1BD1BA-9755-43C9-903A-E87AAE31F7A6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69FF26-1DE5-4332-A242-1462B01178D6}" type="datetimeFigureOut">
              <a:rPr lang="en-GB"/>
              <a:pPr>
                <a:defRPr/>
              </a:pPr>
              <a:t>18/09/17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7FB999-61B5-40E7-A3C7-10E5CE49E25E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F51766-07AD-43AD-88E8-847B41B813A6}" type="datetimeFigureOut">
              <a:rPr lang="en-GB"/>
              <a:pPr>
                <a:defRPr/>
              </a:pPr>
              <a:t>18/09/17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A2ED9E-0725-4D63-89EC-DCEA21B0D1E1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34C04F-1141-4222-ABDE-065AE8B03995}" type="datetimeFigureOut">
              <a:rPr lang="en-GB"/>
              <a:pPr>
                <a:defRPr/>
              </a:pPr>
              <a:t>18/09/17</a:t>
            </a:fld>
            <a:endParaRPr lang="en-GB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C1254D-E8B8-4834-BCC1-9D0F913A1CA6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5EF248-C78E-4E95-9E58-04EF806EFFB7}" type="datetimeFigureOut">
              <a:rPr lang="en-GB"/>
              <a:pPr>
                <a:defRPr/>
              </a:pPr>
              <a:t>18/09/17</a:t>
            </a:fld>
            <a:endParaRPr lang="en-GB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99D4B7-E9F5-4EB9-871F-7BC65A1B2747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5B98DD-F018-4388-8002-07B549BD3332}" type="datetimeFigureOut">
              <a:rPr lang="en-GB"/>
              <a:pPr>
                <a:defRPr/>
              </a:pPr>
              <a:t>18/09/17</a:t>
            </a:fld>
            <a:endParaRPr lang="en-GB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4BC9B1-7491-462A-BEB8-74A3D270E72A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095904-8495-42DF-8D6C-651E37667B46}" type="datetimeFigureOut">
              <a:rPr lang="en-GB"/>
              <a:pPr>
                <a:defRPr/>
              </a:pPr>
              <a:t>18/09/17</a:t>
            </a:fld>
            <a:endParaRPr lang="en-GB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A5E571-D537-43AB-BDA2-C7B3B2AB3C84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8A0893-41CD-43C2-A9E5-C2E23E7F02C0}" type="datetimeFigureOut">
              <a:rPr lang="en-GB"/>
              <a:pPr>
                <a:defRPr/>
              </a:pPr>
              <a:t>18/09/17</a:t>
            </a:fld>
            <a:endParaRPr lang="en-GB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B1E4BB-4591-4D6A-84D6-23FE5C85E601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E91E65-C053-4AC9-AB8F-BCF2959B2047}" type="datetimeFigureOut">
              <a:rPr lang="en-GB"/>
              <a:pPr>
                <a:defRPr/>
              </a:pPr>
              <a:t>18/09/17</a:t>
            </a:fld>
            <a:endParaRPr lang="en-GB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01BAA0-8FAE-4FAA-A0E5-C7A1E48874C1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1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C2E0A2B-9753-43F9-9B66-8028FBF137DA}" type="datetimeFigureOut">
              <a:rPr lang="en-GB"/>
              <a:pPr>
                <a:defRPr/>
              </a:pPr>
              <a:t>18/09/17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61D0081-1941-4459-A7FE-175C3A1980E4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>
          <a:xfrm>
            <a:off x="0" y="2637184"/>
            <a:ext cx="9144000" cy="3816152"/>
          </a:xfrm>
        </p:spPr>
        <p:txBody>
          <a:bodyPr/>
          <a:lstStyle/>
          <a:p>
            <a:pPr eaLnBrk="1" hangingPunct="1"/>
            <a:r>
              <a:rPr lang="en-GB" sz="4000" b="1" dirty="0" smtClean="0">
                <a:latin typeface="Arial Narrow" pitchFamily="34" charset="0"/>
                <a:cs typeface="Arial" charset="0"/>
              </a:rPr>
              <a:t/>
            </a:r>
            <a:br>
              <a:rPr lang="en-GB" sz="4000" b="1" dirty="0" smtClean="0">
                <a:latin typeface="Arial Narrow" pitchFamily="34" charset="0"/>
                <a:cs typeface="Arial" charset="0"/>
              </a:rPr>
            </a:br>
            <a:r>
              <a:rPr lang="en-GB" sz="4000" b="1" dirty="0" smtClean="0">
                <a:latin typeface="Arial Narrow" pitchFamily="34" charset="0"/>
                <a:cs typeface="Arial" charset="0"/>
              </a:rPr>
              <a:t/>
            </a:r>
            <a:br>
              <a:rPr lang="en-GB" sz="4000" b="1" dirty="0" smtClean="0">
                <a:latin typeface="Arial Narrow" pitchFamily="34" charset="0"/>
                <a:cs typeface="Arial" charset="0"/>
              </a:rPr>
            </a:br>
            <a:r>
              <a:rPr lang="en-GB" sz="4000" b="1" dirty="0" smtClean="0">
                <a:latin typeface="Arial Narrow" pitchFamily="34" charset="0"/>
                <a:cs typeface="Arial" charset="0"/>
              </a:rPr>
              <a:t/>
            </a:r>
            <a:br>
              <a:rPr lang="en-GB" sz="4000" b="1" dirty="0" smtClean="0">
                <a:latin typeface="Arial Narrow" pitchFamily="34" charset="0"/>
                <a:cs typeface="Arial" charset="0"/>
              </a:rPr>
            </a:br>
            <a:r>
              <a:rPr lang="en-GB" sz="4000" b="1" dirty="0" smtClean="0">
                <a:latin typeface="Arial Narrow" pitchFamily="34" charset="0"/>
                <a:cs typeface="Arial" charset="0"/>
              </a:rPr>
              <a:t/>
            </a:r>
            <a:br>
              <a:rPr lang="en-GB" sz="4000" b="1" dirty="0" smtClean="0">
                <a:latin typeface="Arial Narrow" pitchFamily="34" charset="0"/>
                <a:cs typeface="Arial" charset="0"/>
              </a:rPr>
            </a:br>
            <a:r>
              <a:rPr lang="en-GB" sz="4800" b="1" dirty="0" smtClean="0">
                <a:latin typeface="Arial" charset="0"/>
                <a:cs typeface="Arial" charset="0"/>
              </a:rPr>
              <a:t/>
            </a:r>
            <a:br>
              <a:rPr lang="en-GB" sz="4800" b="1" dirty="0" smtClean="0">
                <a:latin typeface="Arial" charset="0"/>
                <a:cs typeface="Arial" charset="0"/>
              </a:rPr>
            </a:br>
            <a:endParaRPr lang="en-GB" sz="4800" b="1" dirty="0" smtClean="0">
              <a:latin typeface="Arial" charset="0"/>
              <a:cs typeface="Arial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1"/>
            <a:ext cx="9144000" cy="1052513"/>
          </a:xfrm>
          <a:prstGeom prst="rect">
            <a:avLst/>
          </a:prstGeom>
          <a:solidFill>
            <a:srgbClr val="A10F27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pic>
        <p:nvPicPr>
          <p:cNvPr id="2052" name="Picture 8" descr="888logo5[1]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4300" y="1"/>
            <a:ext cx="4210051" cy="105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9" descr="Centre Mosaic"/>
          <p:cNvPicPr>
            <a:picLocks noChangeAspect="1" noChangeArrowheads="1"/>
          </p:cNvPicPr>
          <p:nvPr/>
        </p:nvPicPr>
        <p:blipFill>
          <a:blip r:embed="rId3" cstate="print"/>
          <a:srcRect r="3349" b="1172"/>
          <a:stretch>
            <a:fillRect/>
          </a:stretch>
        </p:blipFill>
        <p:spPr bwMode="auto">
          <a:xfrm>
            <a:off x="8101013" y="1"/>
            <a:ext cx="1042987" cy="105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23728" y="3140968"/>
            <a:ext cx="4752528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899592" y="1412776"/>
            <a:ext cx="770485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/>
              <a:t>All Wales Standards for Accessible Communication and Information for People with Sensory Loss</a:t>
            </a:r>
          </a:p>
          <a:p>
            <a:endParaRPr lang="en-GB" dirty="0" smtClean="0"/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51520" y="1268761"/>
            <a:ext cx="8157592" cy="4680519"/>
          </a:xfrm>
        </p:spPr>
        <p:txBody>
          <a:bodyPr/>
          <a:lstStyle/>
          <a:p>
            <a:pPr algn="ctr">
              <a:buNone/>
            </a:pPr>
            <a:r>
              <a:rPr lang="en-GB" sz="2800" b="1" dirty="0" smtClean="0">
                <a:latin typeface="Arial" pitchFamily="34" charset="0"/>
                <a:cs typeface="Arial" pitchFamily="34" charset="0"/>
              </a:rPr>
              <a:t>Sensory Loss Population in Wales in Wales</a:t>
            </a:r>
          </a:p>
          <a:p>
            <a:pPr>
              <a:buNone/>
            </a:pPr>
            <a:endParaRPr lang="en-GB" sz="4000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52736"/>
          </a:xfrm>
          <a:prstGeom prst="rect">
            <a:avLst/>
          </a:prstGeom>
          <a:solidFill>
            <a:srgbClr val="A10F27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endParaRPr lang="en-GB" dirty="0">
              <a:solidFill>
                <a:srgbClr val="A50021"/>
              </a:solidFill>
            </a:endParaRPr>
          </a:p>
        </p:txBody>
      </p:sp>
      <p:pic>
        <p:nvPicPr>
          <p:cNvPr id="7" name="Picture 8" descr="888logo5[1]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3928" y="1"/>
            <a:ext cx="4210051" cy="105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9" descr="Centre Mosaic"/>
          <p:cNvPicPr>
            <a:picLocks noChangeAspect="1" noChangeArrowheads="1"/>
          </p:cNvPicPr>
          <p:nvPr/>
        </p:nvPicPr>
        <p:blipFill>
          <a:blip r:embed="rId3" cstate="print"/>
          <a:srcRect r="3349" b="1172"/>
          <a:stretch>
            <a:fillRect/>
          </a:stretch>
        </p:blipFill>
        <p:spPr bwMode="auto">
          <a:xfrm>
            <a:off x="8101013" y="1"/>
            <a:ext cx="1042987" cy="105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395536" y="2204864"/>
            <a:ext cx="828092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0363" indent="-360363">
              <a:buFont typeface="Arial" pitchFamily="34" charset="0"/>
              <a:buChar char="•"/>
            </a:pPr>
            <a:r>
              <a:rPr lang="en-GB" sz="2400" dirty="0" smtClean="0"/>
              <a:t>More than </a:t>
            </a:r>
            <a:r>
              <a:rPr lang="en-GB" sz="2400" b="1" dirty="0" smtClean="0">
                <a:solidFill>
                  <a:srgbClr val="FF0000"/>
                </a:solidFill>
              </a:rPr>
              <a:t>600, 000 </a:t>
            </a:r>
            <a:r>
              <a:rPr lang="en-GB" sz="2400" dirty="0" smtClean="0"/>
              <a:t>people in Wales have hearing and/or  sight loss</a:t>
            </a:r>
          </a:p>
          <a:p>
            <a:pPr marL="360363" indent="-360363">
              <a:buFont typeface="Arial" pitchFamily="34" charset="0"/>
              <a:buChar char="•"/>
            </a:pPr>
            <a:endParaRPr lang="en-GB" sz="2400" dirty="0" smtClean="0"/>
          </a:p>
          <a:p>
            <a:pPr marL="360363" indent="-360363">
              <a:buFont typeface="Arial" pitchFamily="34" charset="0"/>
              <a:buChar char="•"/>
            </a:pPr>
            <a:r>
              <a:rPr lang="en-GB" sz="2400" b="1" dirty="0" smtClean="0">
                <a:solidFill>
                  <a:srgbClr val="FF0000"/>
                </a:solidFill>
              </a:rPr>
              <a:t>115, 000 </a:t>
            </a:r>
            <a:r>
              <a:rPr lang="en-GB" sz="2400" dirty="0" smtClean="0"/>
              <a:t>people in Wales are estimated to be living with  sight loss that has a significant impact on their daily lives</a:t>
            </a:r>
          </a:p>
          <a:p>
            <a:pPr marL="360363" indent="-360363">
              <a:buFont typeface="Arial" pitchFamily="34" charset="0"/>
              <a:buChar char="•"/>
            </a:pPr>
            <a:endParaRPr lang="en-GB" sz="2400" dirty="0" smtClean="0"/>
          </a:p>
          <a:p>
            <a:pPr marL="360363" indent="-360363">
              <a:buFont typeface="Arial" pitchFamily="34" charset="0"/>
              <a:buChar char="•"/>
            </a:pPr>
            <a:r>
              <a:rPr lang="en-GB" sz="2400" b="1" dirty="0" smtClean="0">
                <a:solidFill>
                  <a:srgbClr val="FF0000"/>
                </a:solidFill>
              </a:rPr>
              <a:t>575,000</a:t>
            </a:r>
            <a:r>
              <a:rPr lang="en-GB" sz="2400" dirty="0" smtClean="0">
                <a:solidFill>
                  <a:srgbClr val="FF0000"/>
                </a:solidFill>
              </a:rPr>
              <a:t> </a:t>
            </a:r>
            <a:r>
              <a:rPr lang="en-GB" sz="2400" dirty="0" smtClean="0"/>
              <a:t>deaf or hard of hearing people in Wales</a:t>
            </a:r>
          </a:p>
          <a:p>
            <a:pPr marL="360363" indent="-360363">
              <a:buFont typeface="Arial" pitchFamily="34" charset="0"/>
              <a:buChar char="•"/>
            </a:pPr>
            <a:endParaRPr lang="en-GB" sz="2400" dirty="0" smtClean="0"/>
          </a:p>
          <a:p>
            <a:pPr marL="360363" indent="-360363">
              <a:buFont typeface="Arial" pitchFamily="34" charset="0"/>
              <a:buChar char="•"/>
            </a:pPr>
            <a:r>
              <a:rPr lang="en-GB" sz="2400" b="1" dirty="0" smtClean="0">
                <a:solidFill>
                  <a:srgbClr val="FF0000"/>
                </a:solidFill>
              </a:rPr>
              <a:t>4,000</a:t>
            </a:r>
            <a:r>
              <a:rPr lang="en-GB" sz="2400" dirty="0" smtClean="0"/>
              <a:t> people who are Deaf and use British Sign Language (BSL)</a:t>
            </a:r>
          </a:p>
          <a:p>
            <a:pPr>
              <a:buFont typeface="Arial" pitchFamily="34" charset="0"/>
              <a:buChar char="•"/>
            </a:pPr>
            <a:endParaRPr lang="en-GB" sz="2400" dirty="0" smtClean="0"/>
          </a:p>
          <a:p>
            <a:pPr>
              <a:buFont typeface="Arial" pitchFamily="34" charset="0"/>
              <a:buChar char="•"/>
            </a:pPr>
            <a:endParaRPr lang="en-GB" sz="2400" dirty="0" smtClean="0"/>
          </a:p>
          <a:p>
            <a:endParaRPr lang="en-GB" sz="2400" dirty="0" smtClean="0"/>
          </a:p>
          <a:p>
            <a:pPr>
              <a:buFont typeface="Arial" pitchFamily="34" charset="0"/>
              <a:buChar char="•"/>
            </a:pPr>
            <a:endParaRPr lang="en-GB" sz="2400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51520" y="1340768"/>
            <a:ext cx="8280920" cy="5112568"/>
          </a:xfrm>
        </p:spPr>
        <p:txBody>
          <a:bodyPr/>
          <a:lstStyle/>
          <a:p>
            <a:pPr algn="ctr">
              <a:buNone/>
            </a:pPr>
            <a:r>
              <a:rPr lang="en-GB" sz="2800" b="1" dirty="0" smtClean="0">
                <a:latin typeface="Arial" pitchFamily="34" charset="0"/>
                <a:cs typeface="Arial" pitchFamily="34" charset="0"/>
              </a:rPr>
              <a:t>Communication and Information Barriers </a:t>
            </a:r>
          </a:p>
          <a:p>
            <a:pPr>
              <a:buNone/>
            </a:pPr>
            <a:endParaRPr lang="en-GB" sz="2800" b="1" dirty="0" smtClean="0">
              <a:latin typeface="Arial" pitchFamily="34" charset="0"/>
              <a:cs typeface="Arial" pitchFamily="34" charset="0"/>
            </a:endParaRPr>
          </a:p>
          <a:p>
            <a:r>
              <a:rPr lang="en-GB" sz="2800" dirty="0" smtClean="0">
                <a:latin typeface="Arial" pitchFamily="34" charset="0"/>
                <a:cs typeface="Arial" pitchFamily="34" charset="0"/>
              </a:rPr>
              <a:t>Missed appointments</a:t>
            </a:r>
          </a:p>
          <a:p>
            <a:r>
              <a:rPr lang="en-GB" sz="2800" dirty="0" smtClean="0">
                <a:latin typeface="Arial" pitchFamily="34" charset="0"/>
                <a:cs typeface="Arial" pitchFamily="34" charset="0"/>
              </a:rPr>
              <a:t>Medical advice not being sought when needed</a:t>
            </a:r>
          </a:p>
          <a:p>
            <a:r>
              <a:rPr lang="en-GB" sz="2800" dirty="0" smtClean="0">
                <a:latin typeface="Arial" pitchFamily="34" charset="0"/>
                <a:cs typeface="Arial" pitchFamily="34" charset="0"/>
              </a:rPr>
              <a:t>Late diagnosis and less effective treatment</a:t>
            </a:r>
          </a:p>
          <a:p>
            <a:r>
              <a:rPr lang="en-GB" sz="2800" dirty="0" smtClean="0">
                <a:latin typeface="Arial" pitchFamily="34" charset="0"/>
                <a:cs typeface="Arial" pitchFamily="34" charset="0"/>
              </a:rPr>
              <a:t>Not understanding diagnosis or how to take</a:t>
            </a:r>
          </a:p>
          <a:p>
            <a:pPr>
              <a:buNone/>
            </a:pPr>
            <a:r>
              <a:rPr lang="en-GB" sz="2800" dirty="0" smtClean="0">
                <a:latin typeface="Arial" pitchFamily="34" charset="0"/>
                <a:cs typeface="Arial" pitchFamily="34" charset="0"/>
              </a:rPr>
              <a:t>    medication</a:t>
            </a:r>
          </a:p>
          <a:p>
            <a:r>
              <a:rPr lang="en-GB" sz="2800" dirty="0" smtClean="0">
                <a:latin typeface="Arial" pitchFamily="34" charset="0"/>
                <a:cs typeface="Arial" pitchFamily="34" charset="0"/>
              </a:rPr>
              <a:t>Poor patient experience and poorer health</a:t>
            </a:r>
          </a:p>
          <a:p>
            <a:pPr marL="0" indent="0">
              <a:buNone/>
            </a:pPr>
            <a:r>
              <a:rPr lang="en-GB" sz="2800" dirty="0" smtClean="0">
                <a:latin typeface="Arial" pitchFamily="34" charset="0"/>
                <a:cs typeface="Arial" pitchFamily="34" charset="0"/>
              </a:rPr>
              <a:t>   outcomes</a:t>
            </a:r>
          </a:p>
          <a:p>
            <a:pPr>
              <a:buNone/>
            </a:pPr>
            <a:endParaRPr lang="en-GB" sz="2800" b="1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GB" sz="2800" b="1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GB" sz="2800" b="1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GB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52736"/>
          </a:xfrm>
          <a:prstGeom prst="rect">
            <a:avLst/>
          </a:prstGeom>
          <a:solidFill>
            <a:srgbClr val="A10F27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endParaRPr lang="en-GB" dirty="0">
              <a:solidFill>
                <a:srgbClr val="A50021"/>
              </a:solidFill>
            </a:endParaRPr>
          </a:p>
        </p:txBody>
      </p:sp>
      <p:pic>
        <p:nvPicPr>
          <p:cNvPr id="7" name="Picture 8" descr="888logo5[1]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3928" y="1"/>
            <a:ext cx="4210051" cy="105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9" descr="Centre Mosaic"/>
          <p:cNvPicPr>
            <a:picLocks noChangeAspect="1" noChangeArrowheads="1"/>
          </p:cNvPicPr>
          <p:nvPr/>
        </p:nvPicPr>
        <p:blipFill>
          <a:blip r:embed="rId3" cstate="print"/>
          <a:srcRect r="3349" b="1172"/>
          <a:stretch>
            <a:fillRect/>
          </a:stretch>
        </p:blipFill>
        <p:spPr bwMode="auto">
          <a:xfrm>
            <a:off x="8101013" y="1"/>
            <a:ext cx="1042987" cy="105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0" y="1988840"/>
            <a:ext cx="795637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endParaRPr lang="en-GB" sz="2400" dirty="0" smtClean="0"/>
          </a:p>
          <a:p>
            <a:pPr>
              <a:buFont typeface="Arial" pitchFamily="34" charset="0"/>
              <a:buChar char="•"/>
            </a:pPr>
            <a:endParaRPr lang="en-GB" sz="2400" dirty="0" smtClean="0"/>
          </a:p>
          <a:p>
            <a:endParaRPr lang="en-GB" sz="2400" dirty="0" smtClean="0"/>
          </a:p>
          <a:p>
            <a:pPr>
              <a:buFont typeface="Arial" pitchFamily="34" charset="0"/>
              <a:buChar char="•"/>
            </a:pPr>
            <a:endParaRPr lang="en-GB" sz="2400" dirty="0" smtClean="0"/>
          </a:p>
        </p:txBody>
      </p:sp>
      <p:sp>
        <p:nvSpPr>
          <p:cNvPr id="10" name="Rectangle 9"/>
          <p:cNvSpPr/>
          <p:nvPr/>
        </p:nvSpPr>
        <p:spPr>
          <a:xfrm>
            <a:off x="395536" y="1844824"/>
            <a:ext cx="8352928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4000" dirty="0" smtClean="0"/>
          </a:p>
          <a:p>
            <a:endParaRPr lang="en-GB" sz="2800" dirty="0" smtClean="0"/>
          </a:p>
          <a:p>
            <a:endParaRPr lang="en-GB" sz="2800" dirty="0" smtClean="0"/>
          </a:p>
          <a:p>
            <a:endParaRPr lang="en-GB" sz="2800" dirty="0" smtClean="0"/>
          </a:p>
          <a:p>
            <a:endParaRPr lang="en-GB" sz="2800" dirty="0" smtClean="0"/>
          </a:p>
          <a:p>
            <a:endParaRPr lang="en-GB" sz="2800" dirty="0" smtClean="0"/>
          </a:p>
          <a:p>
            <a:r>
              <a:rPr lang="en-GB" sz="2400" dirty="0" smtClean="0"/>
              <a:t>.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0" y="1340768"/>
            <a:ext cx="8676456" cy="864096"/>
          </a:xfrm>
        </p:spPr>
        <p:txBody>
          <a:bodyPr/>
          <a:lstStyle/>
          <a:p>
            <a:pPr eaLnBrk="1" hangingPunct="1"/>
            <a:r>
              <a:rPr lang="en-GB" sz="4000" b="1" dirty="0" smtClean="0">
                <a:latin typeface="Arial" charset="0"/>
                <a:cs typeface="Arial" charset="0"/>
              </a:rPr>
              <a:t> </a:t>
            </a:r>
            <a:br>
              <a:rPr lang="en-GB" sz="4000" b="1" dirty="0" smtClean="0">
                <a:latin typeface="Arial" charset="0"/>
                <a:cs typeface="Arial" charset="0"/>
              </a:rPr>
            </a:br>
            <a:r>
              <a:rPr lang="en-GB" sz="2800" b="1" dirty="0" smtClean="0">
                <a:latin typeface="Arial" pitchFamily="34" charset="0"/>
                <a:cs typeface="Arial" pitchFamily="34" charset="0"/>
              </a:rPr>
              <a:t>All Wales Standards – 3 Key Priorities</a:t>
            </a:r>
            <a:br>
              <a:rPr lang="en-GB" sz="2800" b="1" dirty="0" smtClean="0">
                <a:latin typeface="Arial" pitchFamily="34" charset="0"/>
                <a:cs typeface="Arial" pitchFamily="34" charset="0"/>
              </a:rPr>
            </a:br>
            <a:r>
              <a:rPr lang="en-GB" sz="4000" b="1" dirty="0" smtClean="0">
                <a:latin typeface="Arial" charset="0"/>
                <a:cs typeface="Arial" charset="0"/>
              </a:rPr>
              <a:t/>
            </a:r>
            <a:br>
              <a:rPr lang="en-GB" sz="4000" b="1" dirty="0" smtClean="0">
                <a:latin typeface="Arial" charset="0"/>
                <a:cs typeface="Arial" charset="0"/>
              </a:rPr>
            </a:br>
            <a:endParaRPr lang="en-GB" sz="4000" b="1" dirty="0" smtClean="0">
              <a:latin typeface="Arial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2348880"/>
            <a:ext cx="8568952" cy="4824536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2800" dirty="0" smtClean="0">
                <a:latin typeface="Arial" pitchFamily="34" charset="0"/>
                <a:cs typeface="Arial" pitchFamily="34" charset="0"/>
              </a:rPr>
              <a:t>Recording and flagging patients’ communication and information needs across primary and secondary healthcare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800" dirty="0" smtClean="0">
                <a:latin typeface="Arial" pitchFamily="34" charset="0"/>
                <a:cs typeface="Arial" pitchFamily="34" charset="0"/>
              </a:rPr>
              <a:t>Developing staff awareness and workforce engagement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800" dirty="0" smtClean="0">
                <a:latin typeface="Arial" pitchFamily="34" charset="0"/>
                <a:cs typeface="Arial" pitchFamily="34" charset="0"/>
              </a:rPr>
              <a:t>Accessible appointment systems that enable patients to communicate in a variety of ways including using texts and emails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-27384"/>
            <a:ext cx="9144000" cy="1052513"/>
          </a:xfrm>
          <a:prstGeom prst="rect">
            <a:avLst/>
          </a:prstGeom>
          <a:solidFill>
            <a:srgbClr val="A10F27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pic>
        <p:nvPicPr>
          <p:cNvPr id="8197" name="Picture 8" descr="888logo5[1]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4300" y="1"/>
            <a:ext cx="4210051" cy="105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8" name="Picture 9" descr="Centre Mosaic"/>
          <p:cNvPicPr>
            <a:picLocks noChangeAspect="1" noChangeArrowheads="1"/>
          </p:cNvPicPr>
          <p:nvPr/>
        </p:nvPicPr>
        <p:blipFill>
          <a:blip r:embed="rId3" cstate="print"/>
          <a:srcRect r="3349" b="1172"/>
          <a:stretch>
            <a:fillRect/>
          </a:stretch>
        </p:blipFill>
        <p:spPr bwMode="auto">
          <a:xfrm>
            <a:off x="8101013" y="1"/>
            <a:ext cx="1042987" cy="105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0" y="1557164"/>
            <a:ext cx="8820471" cy="647700"/>
          </a:xfrm>
        </p:spPr>
        <p:txBody>
          <a:bodyPr/>
          <a:lstStyle/>
          <a:p>
            <a:pPr eaLnBrk="1" hangingPunct="1"/>
            <a:r>
              <a:rPr lang="en-GB" sz="3200" b="1" dirty="0" smtClean="0">
                <a:latin typeface="Arial" pitchFamily="34" charset="0"/>
                <a:cs typeface="Arial" pitchFamily="34" charset="0"/>
              </a:rPr>
              <a:t>Sensory Loss Information Standard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420888"/>
            <a:ext cx="9144000" cy="3888432"/>
          </a:xfrm>
        </p:spPr>
        <p:txBody>
          <a:bodyPr rtlCol="0">
            <a:normAutofit/>
          </a:bodyPr>
          <a:lstStyle/>
          <a:p>
            <a:pPr marL="722313" eaLnBrk="1" fontAlgn="auto" hangingPunct="1">
              <a:spcAft>
                <a:spcPts val="0"/>
              </a:spcAft>
              <a:defRPr/>
            </a:pPr>
            <a:r>
              <a:rPr lang="en-GB" sz="2800" dirty="0" smtClean="0">
                <a:latin typeface="Arial" pitchFamily="34" charset="0"/>
                <a:cs typeface="Arial" pitchFamily="34" charset="0"/>
              </a:rPr>
              <a:t>Purpose </a:t>
            </a:r>
          </a:p>
          <a:p>
            <a:pPr marL="722313" eaLnBrk="1" fontAlgn="auto" hangingPunct="1">
              <a:spcAft>
                <a:spcPts val="0"/>
              </a:spcAft>
              <a:defRPr/>
            </a:pPr>
            <a:endParaRPr lang="en-GB" sz="2800" dirty="0" smtClean="0">
              <a:latin typeface="Arial" pitchFamily="34" charset="0"/>
              <a:cs typeface="Arial" pitchFamily="34" charset="0"/>
            </a:endParaRPr>
          </a:p>
          <a:p>
            <a:pPr marL="722313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800" dirty="0" smtClean="0">
                <a:latin typeface="Arial" pitchFamily="34" charset="0"/>
                <a:cs typeface="Arial" pitchFamily="34" charset="0"/>
              </a:rPr>
              <a:t>Implementation</a:t>
            </a:r>
          </a:p>
          <a:p>
            <a:pPr marL="722313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GB" sz="2800" dirty="0" smtClean="0">
              <a:latin typeface="Arial" pitchFamily="34" charset="0"/>
              <a:cs typeface="Arial" pitchFamily="34" charset="0"/>
            </a:endParaRPr>
          </a:p>
          <a:p>
            <a:pPr marL="722313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800" dirty="0" smtClean="0">
                <a:latin typeface="Arial" pitchFamily="34" charset="0"/>
                <a:cs typeface="Arial" pitchFamily="34" charset="0"/>
              </a:rPr>
              <a:t>Benefits to patients and service users</a:t>
            </a:r>
          </a:p>
          <a:p>
            <a:pPr marL="379413" indent="0" eaLnBrk="1" fontAlgn="auto" hangingPunct="1">
              <a:spcAft>
                <a:spcPts val="0"/>
              </a:spcAft>
              <a:buNone/>
              <a:defRPr/>
            </a:pPr>
            <a:endParaRPr lang="en-GB" sz="2800" dirty="0" smtClean="0">
              <a:latin typeface="Arial" pitchFamily="34" charset="0"/>
              <a:cs typeface="Arial" pitchFamily="34" charset="0"/>
            </a:endParaRPr>
          </a:p>
          <a:p>
            <a:pPr marL="722313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800" dirty="0" smtClean="0">
                <a:latin typeface="Arial" pitchFamily="34" charset="0"/>
                <a:cs typeface="Arial" pitchFamily="34" charset="0"/>
              </a:rPr>
              <a:t>Next Steps</a:t>
            </a:r>
          </a:p>
          <a:p>
            <a:pPr marL="722313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GB" sz="24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1"/>
            <a:ext cx="9144000" cy="1052513"/>
          </a:xfrm>
          <a:prstGeom prst="rect">
            <a:avLst/>
          </a:prstGeom>
          <a:solidFill>
            <a:srgbClr val="A10F27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pic>
        <p:nvPicPr>
          <p:cNvPr id="9221" name="Picture 8" descr="888logo5[1]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4300" y="1"/>
            <a:ext cx="4210051" cy="105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2" name="Picture 9" descr="Centre Mosaic"/>
          <p:cNvPicPr>
            <a:picLocks noChangeAspect="1" noChangeArrowheads="1"/>
          </p:cNvPicPr>
          <p:nvPr/>
        </p:nvPicPr>
        <p:blipFill>
          <a:blip r:embed="rId3" cstate="print"/>
          <a:srcRect r="3349" b="1172"/>
          <a:stretch>
            <a:fillRect/>
          </a:stretch>
        </p:blipFill>
        <p:spPr bwMode="auto">
          <a:xfrm>
            <a:off x="8101013" y="1"/>
            <a:ext cx="1042987" cy="105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9891" y="1484586"/>
            <a:ext cx="8388573" cy="936302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3200" b="1" dirty="0" smtClean="0">
                <a:latin typeface="Arial" pitchFamily="34" charset="0"/>
                <a:cs typeface="Arial" pitchFamily="34" charset="0"/>
              </a:rPr>
              <a:t>Communication and Engagement Plan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323528" y="2708772"/>
            <a:ext cx="8280920" cy="3240508"/>
          </a:xfrm>
        </p:spPr>
        <p:txBody>
          <a:bodyPr/>
          <a:lstStyle/>
          <a:p>
            <a:pPr eaLnBrk="1" hangingPunct="1">
              <a:buNone/>
            </a:pPr>
            <a:r>
              <a:rPr lang="en-GB" sz="2800" dirty="0" smtClean="0">
                <a:latin typeface="Arial" charset="0"/>
                <a:cs typeface="Arial" charset="0"/>
              </a:rPr>
              <a:t>To raise general awareness of the Standard </a:t>
            </a:r>
          </a:p>
          <a:p>
            <a:pPr eaLnBrk="1" hangingPunct="1">
              <a:buNone/>
            </a:pPr>
            <a:r>
              <a:rPr lang="en-GB" sz="2800" dirty="0" smtClean="0">
                <a:latin typeface="Arial" charset="0"/>
                <a:cs typeface="Arial" charset="0"/>
              </a:rPr>
              <a:t>with general practices and members of the </a:t>
            </a:r>
          </a:p>
          <a:p>
            <a:pPr eaLnBrk="1" hangingPunct="1">
              <a:buNone/>
            </a:pPr>
            <a:r>
              <a:rPr lang="en-GB" sz="2800" dirty="0" smtClean="0">
                <a:latin typeface="Arial" charset="0"/>
                <a:cs typeface="Arial" charset="0"/>
              </a:rPr>
              <a:t>Sensory Loss Community</a:t>
            </a:r>
          </a:p>
          <a:p>
            <a:pPr eaLnBrk="1" hangingPunct="1">
              <a:buNone/>
            </a:pPr>
            <a:endParaRPr lang="en-GB" sz="2800" dirty="0" smtClean="0">
              <a:latin typeface="Arial" charset="0"/>
              <a:cs typeface="Arial" charset="0"/>
            </a:endParaRPr>
          </a:p>
          <a:p>
            <a:pPr algn="ctr" eaLnBrk="1" hangingPunct="1">
              <a:buNone/>
            </a:pPr>
            <a:r>
              <a:rPr lang="en-GB" sz="2800" b="1" dirty="0" smtClean="0">
                <a:latin typeface="Arial" charset="0"/>
                <a:cs typeface="Arial" charset="0"/>
              </a:rPr>
              <a:t>October 2017 – March 2018</a:t>
            </a:r>
          </a:p>
          <a:p>
            <a:pPr eaLnBrk="1" hangingPunct="1">
              <a:buNone/>
            </a:pPr>
            <a:r>
              <a:rPr lang="en-GB" sz="2800" dirty="0" smtClean="0">
                <a:latin typeface="Arial" charset="0"/>
                <a:cs typeface="Arial" charset="0"/>
              </a:rPr>
              <a:t> 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1"/>
            <a:ext cx="9144000" cy="1052513"/>
          </a:xfrm>
          <a:prstGeom prst="rect">
            <a:avLst/>
          </a:prstGeom>
          <a:solidFill>
            <a:srgbClr val="A10F27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pic>
        <p:nvPicPr>
          <p:cNvPr id="10245" name="Picture 8" descr="888logo5[1]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4300" y="1"/>
            <a:ext cx="4210051" cy="105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6" name="Picture 9" descr="Centre Mosaic"/>
          <p:cNvPicPr>
            <a:picLocks noChangeAspect="1" noChangeArrowheads="1"/>
          </p:cNvPicPr>
          <p:nvPr/>
        </p:nvPicPr>
        <p:blipFill>
          <a:blip r:embed="rId4" cstate="print"/>
          <a:srcRect r="3349" b="1172"/>
          <a:stretch>
            <a:fillRect/>
          </a:stretch>
        </p:blipFill>
        <p:spPr bwMode="auto">
          <a:xfrm>
            <a:off x="8101013" y="1"/>
            <a:ext cx="1042987" cy="105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0"/>
            <a:ext cx="7164288" cy="6777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1188640" y="2232247"/>
            <a:ext cx="6767736" cy="4293097"/>
          </a:xfrm>
        </p:spPr>
        <p:txBody>
          <a:bodyPr/>
          <a:lstStyle/>
          <a:p>
            <a:pPr eaLnBrk="1" hangingPunct="1"/>
            <a:r>
              <a:rPr lang="en-GB" sz="2800" b="1" dirty="0" smtClean="0">
                <a:latin typeface="Arial" charset="0"/>
                <a:cs typeface="Arial" charset="0"/>
              </a:rPr>
              <a:t>Tell </a:t>
            </a:r>
            <a:r>
              <a:rPr lang="en-GB" sz="2800" dirty="0" smtClean="0">
                <a:latin typeface="Arial" charset="0"/>
                <a:cs typeface="Arial" charset="0"/>
              </a:rPr>
              <a:t>doctors, nurses, paramedics and other health professionals how you prefer to communicate. </a:t>
            </a:r>
          </a:p>
          <a:p>
            <a:pPr eaLnBrk="1" hangingPunct="1"/>
            <a:r>
              <a:rPr lang="en-GB" sz="2800" b="1" dirty="0" smtClean="0">
                <a:latin typeface="Arial" charset="0"/>
                <a:cs typeface="Arial" charset="0"/>
              </a:rPr>
              <a:t>Ask</a:t>
            </a:r>
            <a:r>
              <a:rPr lang="en-GB" sz="2800" dirty="0" smtClean="0">
                <a:latin typeface="Arial" charset="0"/>
                <a:cs typeface="Arial" charset="0"/>
              </a:rPr>
              <a:t> to receive information in the format you prefer, including British Sign Language, large print, electronic or braille. </a:t>
            </a:r>
          </a:p>
          <a:p>
            <a:pPr eaLnBrk="1" hangingPunct="1"/>
            <a:r>
              <a:rPr lang="en-GB" sz="2800" b="1" dirty="0" smtClean="0">
                <a:latin typeface="Arial" charset="0"/>
                <a:cs typeface="Arial" charset="0"/>
              </a:rPr>
              <a:t>Share </a:t>
            </a:r>
            <a:r>
              <a:rPr lang="en-GB" sz="2800" dirty="0" smtClean="0">
                <a:latin typeface="Arial" charset="0"/>
                <a:cs typeface="Arial" charset="0"/>
              </a:rPr>
              <a:t>your concerns if you do not receive this. </a:t>
            </a:r>
          </a:p>
          <a:p>
            <a:pPr eaLnBrk="1" hangingPunct="1"/>
            <a:endParaRPr lang="en-GB" dirty="0" smtClean="0">
              <a:latin typeface="Arial" charset="0"/>
              <a:cs typeface="Arial" charset="0"/>
            </a:endParaRPr>
          </a:p>
          <a:p>
            <a:pPr eaLnBrk="1" hangingPunct="1">
              <a:buNone/>
            </a:pPr>
            <a:endParaRPr lang="en-GB" dirty="0" smtClean="0">
              <a:latin typeface="Arial" charset="0"/>
              <a:cs typeface="Arial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1052513"/>
          </a:xfrm>
          <a:prstGeom prst="rect">
            <a:avLst/>
          </a:prstGeom>
          <a:solidFill>
            <a:srgbClr val="A10F27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pic>
        <p:nvPicPr>
          <p:cNvPr id="10245" name="Picture 8" descr="888logo5[1]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4300" y="1"/>
            <a:ext cx="4210051" cy="105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6" name="Picture 9" descr="Centre Mosaic"/>
          <p:cNvPicPr>
            <a:picLocks noChangeAspect="1" noChangeArrowheads="1"/>
          </p:cNvPicPr>
          <p:nvPr/>
        </p:nvPicPr>
        <p:blipFill>
          <a:blip r:embed="rId4" cstate="print"/>
          <a:srcRect r="3349" b="1172"/>
          <a:stretch>
            <a:fillRect/>
          </a:stretch>
        </p:blipFill>
        <p:spPr bwMode="auto">
          <a:xfrm>
            <a:off x="8101013" y="1"/>
            <a:ext cx="1042987" cy="105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51520" y="562670"/>
            <a:ext cx="8291264" cy="1498178"/>
          </a:xfrm>
        </p:spPr>
        <p:txBody>
          <a:bodyPr/>
          <a:lstStyle/>
          <a:p>
            <a:r>
              <a:rPr lang="en-GB" dirty="0" smtClean="0"/>
              <a:t/>
            </a:r>
            <a:br>
              <a:rPr lang="en-GB" dirty="0" smtClean="0"/>
            </a:br>
            <a:r>
              <a:rPr lang="en-GB" sz="4000" dirty="0" smtClean="0">
                <a:latin typeface="Arial Narrow" pitchFamily="34" charset="0"/>
              </a:rPr>
              <a:t/>
            </a:r>
            <a:br>
              <a:rPr lang="en-GB" sz="4000" dirty="0" smtClean="0">
                <a:latin typeface="Arial Narrow" pitchFamily="34" charset="0"/>
              </a:rPr>
            </a:br>
            <a:r>
              <a:rPr lang="en-GB" sz="3200" b="1" dirty="0" smtClean="0">
                <a:latin typeface="Arial" pitchFamily="34" charset="0"/>
                <a:cs typeface="Arial" pitchFamily="34" charset="0"/>
              </a:rPr>
              <a:t>Public Campaign Messages</a:t>
            </a:r>
            <a:br>
              <a:rPr lang="en-GB" sz="3200" b="1" dirty="0" smtClean="0">
                <a:latin typeface="Arial" pitchFamily="34" charset="0"/>
                <a:cs typeface="Arial" pitchFamily="34" charset="0"/>
              </a:rPr>
            </a:br>
            <a:endParaRPr lang="en-GB" sz="32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GB" dirty="0" smtClean="0"/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endParaRPr lang="en-GB" dirty="0" smtClean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  <a:prstGeom prst="rect">
            <a:avLst/>
          </a:prstGeom>
          <a:solidFill>
            <a:srgbClr val="A10F27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endParaRPr lang="en-GB" dirty="0"/>
          </a:p>
        </p:txBody>
      </p:sp>
      <p:pic>
        <p:nvPicPr>
          <p:cNvPr id="5" name="Picture 8" descr="888logo5[1]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260648"/>
            <a:ext cx="4320480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683568" y="1844824"/>
            <a:ext cx="741682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/>
              <a:t>‘It Makes Sense’ Sensory Loss Awareness Month 2017</a:t>
            </a:r>
          </a:p>
          <a:p>
            <a:pPr algn="ctr"/>
            <a:endParaRPr lang="en-GB" sz="2800" b="1" dirty="0" smtClean="0"/>
          </a:p>
          <a:p>
            <a:pPr algn="ctr"/>
            <a:endParaRPr lang="en-GB" sz="2800" b="1" dirty="0" smtClean="0"/>
          </a:p>
          <a:p>
            <a:pPr algn="ctr"/>
            <a:endParaRPr lang="en-GB" sz="2800" b="1" dirty="0" smtClean="0"/>
          </a:p>
          <a:p>
            <a:pPr algn="ctr"/>
            <a:endParaRPr lang="en-GB" sz="2800" b="1" dirty="0" smtClean="0"/>
          </a:p>
          <a:p>
            <a:pPr algn="ctr"/>
            <a:endParaRPr lang="en-GB" sz="2800" b="1" dirty="0" smtClean="0"/>
          </a:p>
          <a:p>
            <a:pPr algn="ctr"/>
            <a:r>
              <a:rPr lang="en-GB" sz="2800" b="1" dirty="0" smtClean="0"/>
              <a:t>National Launch</a:t>
            </a:r>
          </a:p>
          <a:p>
            <a:pPr algn="ctr"/>
            <a:r>
              <a:rPr lang="en-GB" sz="2800" b="1" dirty="0" smtClean="0">
                <a:solidFill>
                  <a:srgbClr val="FF0000"/>
                </a:solidFill>
              </a:rPr>
              <a:t>Thursday 23</a:t>
            </a:r>
            <a:r>
              <a:rPr lang="en-GB" sz="2800" b="1" baseline="30000" dirty="0" smtClean="0">
                <a:solidFill>
                  <a:srgbClr val="FF0000"/>
                </a:solidFill>
              </a:rPr>
              <a:t>rd</a:t>
            </a:r>
            <a:r>
              <a:rPr lang="en-GB" sz="2800" b="1" dirty="0" smtClean="0">
                <a:solidFill>
                  <a:srgbClr val="FF0000"/>
                </a:solidFill>
              </a:rPr>
              <a:t> November 2017</a:t>
            </a:r>
          </a:p>
          <a:p>
            <a:pPr algn="ctr"/>
            <a:r>
              <a:rPr lang="en-GB" sz="2800" b="1" dirty="0" smtClean="0"/>
              <a:t>Port Talbot Resource Centre</a:t>
            </a:r>
          </a:p>
          <a:p>
            <a:pPr algn="ctr"/>
            <a:r>
              <a:rPr lang="en-GB" sz="2800" b="1" dirty="0" smtClean="0">
                <a:solidFill>
                  <a:srgbClr val="FF0000"/>
                </a:solidFill>
              </a:rPr>
              <a:t>2.00 pm – 3.00 pm</a:t>
            </a:r>
          </a:p>
          <a:p>
            <a:pPr algn="ctr"/>
            <a:endParaRPr lang="en-GB" sz="2800" b="1" dirty="0"/>
          </a:p>
        </p:txBody>
      </p:sp>
      <p:pic>
        <p:nvPicPr>
          <p:cNvPr id="7" name="Picture 6" descr="It Makes Sense Eng.jpg"/>
          <p:cNvPicPr>
            <a:picLocks noChangeAspect="1"/>
          </p:cNvPicPr>
          <p:nvPr/>
        </p:nvPicPr>
        <p:blipFill>
          <a:blip r:embed="rId3" cstate="print"/>
          <a:srcRect l="7060" t="8936" r="8220" b="16595"/>
          <a:stretch>
            <a:fillRect/>
          </a:stretch>
        </p:blipFill>
        <p:spPr>
          <a:xfrm>
            <a:off x="2771800" y="2790929"/>
            <a:ext cx="3096344" cy="215023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544</TotalTime>
  <Words>273</Words>
  <Application>Microsoft Macintosh PowerPoint</Application>
  <PresentationFormat>On-screen Show (4:3)</PresentationFormat>
  <Paragraphs>69</Paragraphs>
  <Slides>9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     </vt:lpstr>
      <vt:lpstr>PowerPoint Presentation</vt:lpstr>
      <vt:lpstr>PowerPoint Presentation</vt:lpstr>
      <vt:lpstr>  All Wales Standards – 3 Key Priorities  </vt:lpstr>
      <vt:lpstr>Sensory Loss Information Standard </vt:lpstr>
      <vt:lpstr>Communication and Engagement Plan</vt:lpstr>
      <vt:lpstr>PowerPoint Presentation</vt:lpstr>
      <vt:lpstr>  Public Campaign Messages </vt:lpstr>
      <vt:lpstr>PowerPoint Presentation</vt:lpstr>
    </vt:vector>
  </TitlesOfParts>
  <Company>ABMU NHS Trust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NHS Wales Standards for Accessible Communication and Information for People with Sensory Loss</dc:title>
  <dc:creator>an183596</dc:creator>
  <cp:lastModifiedBy>Rebecca Phillips</cp:lastModifiedBy>
  <cp:revision>108</cp:revision>
  <dcterms:created xsi:type="dcterms:W3CDTF">2015-07-13T12:40:51Z</dcterms:created>
  <dcterms:modified xsi:type="dcterms:W3CDTF">2017-09-18T10:15:49Z</dcterms:modified>
</cp:coreProperties>
</file>