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79" r:id="rId3"/>
    <p:sldId id="269" r:id="rId4"/>
    <p:sldId id="277" r:id="rId5"/>
    <p:sldId id="270" r:id="rId6"/>
    <p:sldId id="290" r:id="rId7"/>
    <p:sldId id="295" r:id="rId8"/>
    <p:sldId id="296" r:id="rId9"/>
    <p:sldId id="284" r:id="rId10"/>
    <p:sldId id="285" r:id="rId11"/>
    <p:sldId id="297" r:id="rId12"/>
    <p:sldId id="291" r:id="rId13"/>
    <p:sldId id="293" r:id="rId14"/>
    <p:sldId id="294" r:id="rId15"/>
    <p:sldId id="286" r:id="rId16"/>
    <p:sldId id="298" r:id="rId17"/>
    <p:sldId id="292" r:id="rId18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es, Gwenno (FCS – Cyfieithu -Translation)" initials="JG(–C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83761" autoAdjust="0"/>
  </p:normalViewPr>
  <p:slideViewPr>
    <p:cSldViewPr>
      <p:cViewPr>
        <p:scale>
          <a:sx n="100" d="100"/>
          <a:sy n="100" d="100"/>
        </p:scale>
        <p:origin x="-27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/>
          <a:lstStyle>
            <a:lvl1pPr algn="r">
              <a:defRPr sz="1200"/>
            </a:lvl1pPr>
          </a:lstStyle>
          <a:p>
            <a:fld id="{D459A1D7-02BD-4F8D-B9CE-50F03A8EFDF6}" type="datetimeFigureOut">
              <a:rPr lang="en-GB" smtClean="0"/>
              <a:t>18/09/2017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 anchor="b"/>
          <a:lstStyle>
            <a:lvl1pPr algn="r">
              <a:defRPr sz="1200"/>
            </a:lvl1pPr>
          </a:lstStyle>
          <a:p>
            <a:fld id="{2C1088AD-D2C5-41B0-BFC3-B8A8B9AA94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93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/>
          <a:lstStyle>
            <a:lvl1pPr algn="r">
              <a:defRPr sz="1200"/>
            </a:lvl1pPr>
          </a:lstStyle>
          <a:p>
            <a:fld id="{782CADEE-6A69-40FF-8C4D-CC88994ACD7D}" type="datetimeFigureOut">
              <a:rPr lang="en-GB" smtClean="0"/>
              <a:t>18/09/2017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5" tIns="47058" rIns="94115" bIns="4705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4115" tIns="47058" rIns="94115" bIns="47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4115" tIns="47058" rIns="94115" bIns="47058" rtlCol="0" anchor="b"/>
          <a:lstStyle>
            <a:lvl1pPr algn="r">
              <a:defRPr sz="1200"/>
            </a:lvl1pPr>
          </a:lstStyle>
          <a:p>
            <a:fld id="{712F0C98-105B-411D-9BB6-6BEA33BC51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799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F0C98-105B-411D-9BB6-6BEA33BC518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159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60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60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6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3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34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3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Name now reflects focus on integration (formerly Intermediate Care Fund)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F0C98-105B-411D-9BB6-6BEA33BC518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60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55A1-6E42-48B4-8E58-A6D93705F22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34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Core themes: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F0C98-105B-411D-9BB6-6BEA33BC518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Core themes: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F0C98-105B-411D-9BB6-6BEA33BC518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Core themes: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F0C98-105B-411D-9BB6-6BEA33BC5181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44AA-88D6-43F9-9D39-2C0F53C496F4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6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FF0-910B-4580-8B3E-25CCAB52BE0F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26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621F-94EB-42A8-8CCC-B55C99934F23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7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01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1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3896"/>
            <a:ext cx="8229600" cy="11430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70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5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F80-7FFA-40B2-B3A1-772750A893F4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94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3783-B91E-4930-83F3-0EAB87BFDC2E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5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A578-D687-4111-8745-BC25B2C7CFE1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9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857B-9FFF-4E4C-910A-318ECE098D6A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8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EC5-1B51-4AB4-B5D1-50DF0D114FB4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69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8A6B-141B-4D0C-BBCD-B55F126B7AC6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76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40CC-92E1-453D-A820-5ED9CFB4F8A1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0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3883-1EFF-49BB-A915-2C952CF96906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39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F5C33-5325-4645-85B6-5C84FC9AA7EC}" type="datetime1">
              <a:rPr lang="en-GB" smtClean="0"/>
              <a:t>18/09/2017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67D2-C622-41C4-B409-8AA414BFC7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3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7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ov.wales/topics/health/socialcare/act/population/?lang=en" TargetMode="External"/><Relationship Id="rId7" Type="http://schemas.openxmlformats.org/officeDocument/2006/relationships/hyperlink" Target="mailto:Mathew.xerri@lliw.cym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v.wales/topics/health/socialcare/act/population/?skip=1&amp;lang=cy" TargetMode="External"/><Relationship Id="rId5" Type="http://schemas.openxmlformats.org/officeDocument/2006/relationships/image" Target="../media/image2.jpeg"/><Relationship Id="rId4" Type="http://schemas.openxmlformats.org/officeDocument/2006/relationships/hyperlink" Target="mailto:Mathew.xerri@gov.wal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772400" cy="1584176"/>
          </a:xfrm>
        </p:spPr>
        <p:txBody>
          <a:bodyPr>
            <a:normAutofit fontScale="90000"/>
          </a:bodyPr>
          <a:lstStyle/>
          <a:p>
            <a:pPr defTabSz="914400"/>
            <a:r>
              <a:rPr lang="cy-GB" altLang="en-US" sz="3600" cap="none" dirty="0">
                <a:solidFill>
                  <a:prstClr val="black"/>
                </a:solidFill>
                <a:cs typeface="Aparajita" panose="020B0604020202020204" pitchFamily="34" charset="0"/>
              </a:rPr>
              <a:t>Deddf Gwasanaethau Cymdeithasol a </a:t>
            </a:r>
            <a:r>
              <a:rPr lang="cy-GB" altLang="en-US" sz="3600" cap="none" dirty="0" smtClean="0">
                <a:solidFill>
                  <a:prstClr val="black"/>
                </a:solidFill>
                <a:cs typeface="Aparajita" panose="020B0604020202020204" pitchFamily="34" charset="0"/>
              </a:rPr>
              <a:t>Llesiant </a:t>
            </a:r>
            <a:r>
              <a:rPr lang="cy-GB" altLang="en-US" sz="3600" cap="none" dirty="0">
                <a:solidFill>
                  <a:prstClr val="black"/>
                </a:solidFill>
                <a:cs typeface="Aparajita" panose="020B0604020202020204" pitchFamily="34" charset="0"/>
              </a:rPr>
              <a:t>(Cymru) </a:t>
            </a:r>
            <a:r>
              <a:rPr lang="cy-GB" altLang="en-US" sz="3600" cap="none" dirty="0" smtClean="0">
                <a:solidFill>
                  <a:prstClr val="black"/>
                </a:solidFill>
                <a:cs typeface="Aparajita" panose="020B0604020202020204" pitchFamily="34" charset="0"/>
              </a:rPr>
              <a:t>2014 ac asesiadau poblogaeth</a:t>
            </a:r>
            <a:r>
              <a:rPr lang="cy-GB" altLang="en-US" sz="3600" dirty="0">
                <a:solidFill>
                  <a:prstClr val="black"/>
                </a:solidFill>
              </a:rPr>
              <a:t/>
            </a:r>
            <a:br>
              <a:rPr lang="cy-GB" altLang="en-US" sz="3600" dirty="0">
                <a:solidFill>
                  <a:prstClr val="black"/>
                </a:solidFill>
              </a:rPr>
            </a:br>
            <a:r>
              <a:rPr lang="cy-GB" altLang="en-US" sz="3600" dirty="0" smtClean="0">
                <a:solidFill>
                  <a:prstClr val="black"/>
                </a:solidFill>
              </a:rPr>
              <a:t/>
            </a:r>
            <a:br>
              <a:rPr lang="cy-GB" altLang="en-US" sz="3600" dirty="0" smtClean="0">
                <a:solidFill>
                  <a:prstClr val="black"/>
                </a:solidFill>
              </a:rPr>
            </a:br>
            <a: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  <a:t>The Social Services and </a:t>
            </a:r>
            <a:b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  <a:t>Well-being (Wales) Act 2014 and population assessments</a:t>
            </a:r>
            <a:b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altLang="en-US" sz="36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486916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anose="020B0604020202020204" pitchFamily="34" charset="0"/>
              </a:rPr>
              <a:t>Mathew </a:t>
            </a:r>
            <a:r>
              <a:rPr lang="en-US" altLang="en-US" sz="2400" dirty="0" err="1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anose="020B0604020202020204" pitchFamily="34" charset="0"/>
              </a:rPr>
              <a:t>Xerri</a:t>
            </a:r>
            <a:r>
              <a:rPr lang="en-US" altLang="en-US" sz="24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anose="020B0604020202020204" pitchFamily="34" charset="0"/>
              </a:rPr>
              <a:t> – 	</a:t>
            </a:r>
            <a:r>
              <a:rPr lang="en-GB" sz="2400" dirty="0" err="1" smtClean="0">
                <a:solidFill>
                  <a:schemeClr val="tx1"/>
                </a:solidFill>
                <a:latin typeface="+mj-lt"/>
              </a:rPr>
              <a:t>Partneriaeth</a:t>
            </a:r>
            <a:r>
              <a:rPr lang="en-GB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ac </a:t>
            </a:r>
            <a:r>
              <a:rPr lang="en-GB" sz="2400" dirty="0" err="1" smtClean="0">
                <a:solidFill>
                  <a:schemeClr val="tx1"/>
                </a:solidFill>
                <a:latin typeface="+mj-lt"/>
              </a:rPr>
              <a:t>Integreiddio</a:t>
            </a:r>
            <a:r>
              <a:rPr lang="en-GB" sz="2400" dirty="0" smtClean="0">
                <a:solidFill>
                  <a:schemeClr val="tx1"/>
                </a:solidFill>
                <a:latin typeface="+mj-lt"/>
              </a:rPr>
              <a:t> / </a:t>
            </a:r>
          </a:p>
          <a:p>
            <a:pPr>
              <a:spcBef>
                <a:spcPct val="0"/>
              </a:spcBef>
            </a:pPr>
            <a:r>
              <a:rPr lang="en-GB" altLang="en-US" sz="24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anose="020B0604020202020204" pitchFamily="34" charset="0"/>
              </a:rPr>
              <a:t>					</a:t>
            </a:r>
            <a:r>
              <a:rPr lang="en-US" altLang="en-US" sz="24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  <a:cs typeface="Arial" panose="020B0604020202020204" pitchFamily="34" charset="0"/>
              </a:rPr>
              <a:t>Partnership and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1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Asesiadau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Poblogaeth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Population Assessments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556791"/>
            <a:ext cx="4086786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576"/>
              </a:spcBef>
              <a:buNone/>
            </a:pPr>
            <a:r>
              <a:rPr lang="en-GB" sz="2100" b="1" dirty="0" smtClean="0"/>
              <a:t>8 </a:t>
            </a:r>
            <a:r>
              <a:rPr lang="en-GB" sz="2100" b="1" dirty="0"/>
              <a:t>core </a:t>
            </a:r>
            <a:r>
              <a:rPr lang="en-GB" sz="2100" b="1" dirty="0" smtClean="0"/>
              <a:t>themes:</a:t>
            </a:r>
          </a:p>
          <a:p>
            <a:pPr marL="0" indent="0">
              <a:spcBef>
                <a:spcPts val="576"/>
              </a:spcBef>
              <a:buNone/>
            </a:pPr>
            <a:endParaRPr lang="en-GB" sz="1600" dirty="0" smtClean="0"/>
          </a:p>
          <a:p>
            <a:pPr>
              <a:spcBef>
                <a:spcPts val="576"/>
              </a:spcBef>
            </a:pPr>
            <a:r>
              <a:rPr lang="en-GB" sz="2100" dirty="0"/>
              <a:t>children and young people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older </a:t>
            </a:r>
            <a:r>
              <a:rPr lang="en-GB" sz="2100" dirty="0"/>
              <a:t>people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health </a:t>
            </a:r>
            <a:r>
              <a:rPr lang="en-GB" sz="2100" dirty="0"/>
              <a:t>/ physical disabilities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learning </a:t>
            </a:r>
            <a:r>
              <a:rPr lang="en-GB" sz="2100" dirty="0"/>
              <a:t>disability/autism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mental </a:t>
            </a:r>
            <a:r>
              <a:rPr lang="en-GB" sz="2100" dirty="0"/>
              <a:t>health</a:t>
            </a:r>
          </a:p>
          <a:p>
            <a:pPr>
              <a:spcBef>
                <a:spcPts val="576"/>
              </a:spcBef>
            </a:pPr>
            <a:r>
              <a:rPr lang="en-GB" sz="2100" b="1" dirty="0" smtClean="0"/>
              <a:t>sensory </a:t>
            </a:r>
            <a:r>
              <a:rPr lang="en-GB" sz="2100" b="1" dirty="0"/>
              <a:t>impairment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carers </a:t>
            </a:r>
            <a:r>
              <a:rPr lang="en-GB" sz="2100" dirty="0"/>
              <a:t>who need support; and</a:t>
            </a:r>
          </a:p>
          <a:p>
            <a:pPr>
              <a:spcBef>
                <a:spcPts val="576"/>
              </a:spcBef>
            </a:pPr>
            <a:r>
              <a:rPr lang="en-GB" sz="2100" dirty="0" smtClean="0"/>
              <a:t>violence </a:t>
            </a:r>
            <a:r>
              <a:rPr lang="en-GB" sz="2100" dirty="0"/>
              <a:t>against women, domestic abuse and sexual violence.</a:t>
            </a:r>
            <a:endParaRPr lang="en-GB" sz="2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40867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76"/>
              </a:spcBef>
              <a:buNone/>
            </a:pPr>
            <a:r>
              <a:rPr lang="en-GB" sz="2300" b="1" dirty="0" smtClean="0"/>
              <a:t>8 </a:t>
            </a:r>
            <a:r>
              <a:rPr lang="en-GB" sz="2300" b="1" dirty="0" err="1" smtClean="0"/>
              <a:t>themâu</a:t>
            </a:r>
            <a:r>
              <a:rPr lang="en-GB" sz="2300" b="1" dirty="0" smtClean="0"/>
              <a:t> </a:t>
            </a:r>
            <a:r>
              <a:rPr lang="en-GB" sz="2300" b="1" dirty="0" err="1" smtClean="0"/>
              <a:t>craidd</a:t>
            </a:r>
            <a:r>
              <a:rPr lang="en-GB" sz="2300" b="1" dirty="0" smtClean="0"/>
              <a:t>:</a:t>
            </a:r>
          </a:p>
          <a:p>
            <a:pPr marL="0" indent="0">
              <a:spcBef>
                <a:spcPts val="576"/>
              </a:spcBef>
              <a:buNone/>
            </a:pPr>
            <a:endParaRPr lang="en-GB" sz="1700" dirty="0"/>
          </a:p>
          <a:p>
            <a:pPr>
              <a:spcBef>
                <a:spcPts val="576"/>
              </a:spcBef>
            </a:pPr>
            <a:r>
              <a:rPr lang="en-GB" sz="2300" dirty="0" smtClean="0"/>
              <a:t>plant </a:t>
            </a:r>
            <a:r>
              <a:rPr lang="en-GB" sz="2300" dirty="0"/>
              <a:t>a </a:t>
            </a:r>
            <a:r>
              <a:rPr lang="en-GB" sz="2300" dirty="0" err="1"/>
              <a:t>phobl</a:t>
            </a:r>
            <a:r>
              <a:rPr lang="en-GB" sz="2300" dirty="0"/>
              <a:t> </a:t>
            </a:r>
            <a:r>
              <a:rPr lang="en-GB" sz="2300" dirty="0" err="1"/>
              <a:t>ifanc</a:t>
            </a:r>
            <a:r>
              <a:rPr lang="en-GB" sz="2300" dirty="0"/>
              <a:t>;</a:t>
            </a:r>
          </a:p>
          <a:p>
            <a:pPr>
              <a:spcBef>
                <a:spcPts val="576"/>
              </a:spcBef>
            </a:pPr>
            <a:r>
              <a:rPr lang="cy-GB" sz="2300" dirty="0" smtClean="0"/>
              <a:t>pobl </a:t>
            </a:r>
            <a:r>
              <a:rPr lang="cy-GB" sz="2300" dirty="0"/>
              <a:t>hŷn;</a:t>
            </a:r>
          </a:p>
          <a:p>
            <a:pPr>
              <a:spcBef>
                <a:spcPts val="576"/>
              </a:spcBef>
            </a:pPr>
            <a:r>
              <a:rPr lang="en-GB" sz="2300" dirty="0" err="1" smtClean="0"/>
              <a:t>anableddau</a:t>
            </a:r>
            <a:r>
              <a:rPr lang="en-GB" sz="2300" dirty="0" smtClean="0"/>
              <a:t> </a:t>
            </a:r>
            <a:r>
              <a:rPr lang="en-GB" sz="2300" dirty="0" err="1"/>
              <a:t>corfforol</a:t>
            </a:r>
            <a:r>
              <a:rPr lang="en-GB" sz="2300" dirty="0"/>
              <a:t> / </a:t>
            </a:r>
            <a:r>
              <a:rPr lang="en-GB" sz="2300" dirty="0" err="1"/>
              <a:t>iechyd</a:t>
            </a:r>
            <a:r>
              <a:rPr lang="en-GB" sz="2300" dirty="0"/>
              <a:t>;</a:t>
            </a:r>
          </a:p>
          <a:p>
            <a:pPr>
              <a:spcBef>
                <a:spcPts val="576"/>
              </a:spcBef>
            </a:pPr>
            <a:r>
              <a:rPr lang="en-GB" sz="2300" dirty="0" err="1" smtClean="0"/>
              <a:t>anabledd</a:t>
            </a:r>
            <a:r>
              <a:rPr lang="en-GB" sz="2300" dirty="0" smtClean="0"/>
              <a:t> </a:t>
            </a:r>
            <a:r>
              <a:rPr lang="en-GB" sz="2300" dirty="0" err="1"/>
              <a:t>dysgu</a:t>
            </a:r>
            <a:r>
              <a:rPr lang="en-GB" sz="2300" dirty="0"/>
              <a:t>/</a:t>
            </a:r>
            <a:r>
              <a:rPr lang="en-GB" sz="2300" dirty="0" err="1"/>
              <a:t>awtistiaeth</a:t>
            </a:r>
            <a:r>
              <a:rPr lang="en-GB" sz="2300" dirty="0"/>
              <a:t>;</a:t>
            </a:r>
          </a:p>
          <a:p>
            <a:pPr>
              <a:spcBef>
                <a:spcPts val="576"/>
              </a:spcBef>
            </a:pPr>
            <a:r>
              <a:rPr lang="en-GB" sz="2300" dirty="0" err="1" smtClean="0"/>
              <a:t>iechyd</a:t>
            </a:r>
            <a:r>
              <a:rPr lang="en-GB" sz="2300" dirty="0" smtClean="0"/>
              <a:t> </a:t>
            </a:r>
            <a:r>
              <a:rPr lang="en-GB" sz="2300" dirty="0" err="1"/>
              <a:t>meddwl</a:t>
            </a:r>
            <a:r>
              <a:rPr lang="en-GB" sz="2300" dirty="0"/>
              <a:t>;</a:t>
            </a:r>
          </a:p>
          <a:p>
            <a:pPr>
              <a:spcBef>
                <a:spcPts val="576"/>
              </a:spcBef>
            </a:pPr>
            <a:r>
              <a:rPr lang="en-GB" sz="2300" b="1" dirty="0" err="1" smtClean="0"/>
              <a:t>nam</a:t>
            </a:r>
            <a:r>
              <a:rPr lang="en-GB" sz="2300" b="1" dirty="0" smtClean="0"/>
              <a:t> </a:t>
            </a:r>
            <a:r>
              <a:rPr lang="en-GB" sz="2300" b="1" dirty="0" err="1"/>
              <a:t>ar</a:t>
            </a:r>
            <a:r>
              <a:rPr lang="en-GB" sz="2300" b="1" dirty="0"/>
              <a:t> y </a:t>
            </a:r>
            <a:r>
              <a:rPr lang="en-GB" sz="2300" b="1" dirty="0" err="1"/>
              <a:t>synhwyrau</a:t>
            </a:r>
            <a:r>
              <a:rPr lang="en-GB" sz="2300" b="1" dirty="0"/>
              <a:t>;</a:t>
            </a:r>
          </a:p>
          <a:p>
            <a:pPr>
              <a:spcBef>
                <a:spcPts val="576"/>
              </a:spcBef>
            </a:pPr>
            <a:r>
              <a:rPr lang="en-GB" sz="2300" dirty="0" err="1" smtClean="0"/>
              <a:t>gofalwyr</a:t>
            </a:r>
            <a:r>
              <a:rPr lang="en-GB" sz="2300" dirty="0" smtClean="0"/>
              <a:t> </a:t>
            </a:r>
            <a:r>
              <a:rPr lang="en-GB" sz="2300" dirty="0" err="1"/>
              <a:t>sydd</a:t>
            </a:r>
            <a:r>
              <a:rPr lang="en-GB" sz="2300" dirty="0"/>
              <a:t> </a:t>
            </a:r>
            <a:r>
              <a:rPr lang="en-GB" sz="2300" dirty="0" err="1"/>
              <a:t>angen</a:t>
            </a:r>
            <a:r>
              <a:rPr lang="en-GB" sz="2300" dirty="0"/>
              <a:t> </a:t>
            </a:r>
            <a:r>
              <a:rPr lang="en-GB" sz="2300" dirty="0" err="1"/>
              <a:t>cymorth</a:t>
            </a:r>
            <a:r>
              <a:rPr lang="en-GB" sz="2300" dirty="0"/>
              <a:t>;</a:t>
            </a:r>
          </a:p>
          <a:p>
            <a:pPr>
              <a:spcBef>
                <a:spcPts val="576"/>
              </a:spcBef>
            </a:pPr>
            <a:r>
              <a:rPr lang="en-GB" sz="2300" dirty="0" err="1" smtClean="0"/>
              <a:t>trais</a:t>
            </a:r>
            <a:r>
              <a:rPr lang="en-GB" sz="2300" dirty="0" smtClean="0"/>
              <a:t> </a:t>
            </a:r>
            <a:r>
              <a:rPr lang="en-GB" sz="2300" dirty="0" err="1"/>
              <a:t>yn</a:t>
            </a:r>
            <a:r>
              <a:rPr lang="en-GB" sz="2300" dirty="0"/>
              <a:t> </a:t>
            </a:r>
            <a:r>
              <a:rPr lang="en-GB" sz="2300" dirty="0" err="1"/>
              <a:t>erbyn</a:t>
            </a:r>
            <a:r>
              <a:rPr lang="en-GB" sz="2300" dirty="0"/>
              <a:t> </a:t>
            </a:r>
            <a:r>
              <a:rPr lang="en-GB" sz="2300" dirty="0" err="1"/>
              <a:t>menywod</a:t>
            </a:r>
            <a:r>
              <a:rPr lang="en-GB" sz="2300" dirty="0"/>
              <a:t>, cam-</a:t>
            </a:r>
            <a:r>
              <a:rPr lang="en-GB" sz="2300" dirty="0" err="1"/>
              <a:t>drin</a:t>
            </a:r>
            <a:r>
              <a:rPr lang="en-GB" sz="2300" dirty="0"/>
              <a:t> </a:t>
            </a:r>
            <a:r>
              <a:rPr lang="en-GB" sz="2300" dirty="0" err="1"/>
              <a:t>domestig</a:t>
            </a:r>
            <a:r>
              <a:rPr lang="en-GB" sz="2300" dirty="0"/>
              <a:t> a </a:t>
            </a:r>
            <a:r>
              <a:rPr lang="en-GB" sz="2300" dirty="0" err="1"/>
              <a:t>thrais</a:t>
            </a:r>
            <a:r>
              <a:rPr lang="en-GB" sz="2300" dirty="0"/>
              <a:t> </a:t>
            </a:r>
            <a:r>
              <a:rPr lang="en-GB" sz="2300" dirty="0" err="1"/>
              <a:t>rhywiol</a:t>
            </a:r>
            <a:r>
              <a:rPr lang="en-GB" sz="2300" dirty="0"/>
              <a:t>.</a:t>
            </a:r>
            <a:endParaRPr lang="en-GB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19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synhwyrau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Sensory impairment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600200"/>
            <a:ext cx="408678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Key </a:t>
            </a:r>
            <a:r>
              <a:rPr lang="en-GB" sz="2400" b="1" dirty="0" smtClean="0"/>
              <a:t>findings:</a:t>
            </a:r>
          </a:p>
          <a:p>
            <a:r>
              <a:rPr lang="en-GB" sz="2400" dirty="0"/>
              <a:t>P</a:t>
            </a:r>
            <a:r>
              <a:rPr lang="en-GB" sz="2400" dirty="0" smtClean="0"/>
              <a:t>eople </a:t>
            </a:r>
            <a:r>
              <a:rPr lang="en-GB" sz="2400" dirty="0"/>
              <a:t>living in the most deprived areas have higher levels of hearing and visual </a:t>
            </a:r>
            <a:r>
              <a:rPr lang="en-GB" sz="2400" dirty="0" smtClean="0"/>
              <a:t>impairment. </a:t>
            </a:r>
          </a:p>
          <a:p>
            <a:r>
              <a:rPr lang="en-GB" sz="2400" dirty="0" smtClean="0"/>
              <a:t>One </a:t>
            </a:r>
            <a:r>
              <a:rPr lang="en-GB" sz="2400" dirty="0"/>
              <a:t>in three people over 80 will have sight or hearing </a:t>
            </a:r>
            <a:r>
              <a:rPr lang="en-GB" sz="2400" dirty="0" smtClean="0"/>
              <a:t>loss</a:t>
            </a:r>
          </a:p>
          <a:p>
            <a:r>
              <a:rPr lang="en-GB" sz="2400" dirty="0" smtClean="0"/>
              <a:t>RNIB </a:t>
            </a:r>
            <a:r>
              <a:rPr lang="en-GB" sz="2400" dirty="0" smtClean="0"/>
              <a:t>research - 50</a:t>
            </a:r>
            <a:r>
              <a:rPr lang="en-GB" sz="2400" dirty="0"/>
              <a:t>% of blindness and serious sight loss could be prevented if detected and treated in </a:t>
            </a:r>
            <a:r>
              <a:rPr lang="en-GB" sz="2400" dirty="0" smtClean="0"/>
              <a:t>time</a:t>
            </a:r>
            <a:endParaRPr lang="en-GB" sz="2400" dirty="0"/>
          </a:p>
          <a:p>
            <a:endParaRPr lang="en-GB" sz="2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40867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 err="1"/>
              <a:t>Canfyddiadau</a:t>
            </a:r>
            <a:r>
              <a:rPr lang="en-GB" sz="2200" dirty="0"/>
              <a:t> </a:t>
            </a:r>
            <a:r>
              <a:rPr lang="en-GB" sz="2200" dirty="0" err="1"/>
              <a:t>allweddol</a:t>
            </a:r>
            <a:r>
              <a:rPr lang="en-GB" sz="2200" dirty="0" smtClean="0"/>
              <a:t>:</a:t>
            </a:r>
          </a:p>
          <a:p>
            <a:r>
              <a:rPr lang="en-GB" sz="2200" dirty="0"/>
              <a:t>Mae </a:t>
            </a:r>
            <a:r>
              <a:rPr lang="en-GB" sz="2200" dirty="0" err="1"/>
              <a:t>pobl</a:t>
            </a:r>
            <a:r>
              <a:rPr lang="en-GB" sz="2200" dirty="0"/>
              <a:t> </a:t>
            </a:r>
            <a:r>
              <a:rPr lang="en-GB" sz="2200" dirty="0" err="1"/>
              <a:t>sy'n</a:t>
            </a:r>
            <a:r>
              <a:rPr lang="en-GB" sz="2200" dirty="0"/>
              <a:t> </a:t>
            </a:r>
            <a:r>
              <a:rPr lang="en-GB" sz="2200" dirty="0" err="1"/>
              <a:t>byw</a:t>
            </a:r>
            <a:r>
              <a:rPr lang="en-GB" sz="2200" dirty="0"/>
              <a:t> </a:t>
            </a:r>
            <a:r>
              <a:rPr lang="en-GB" sz="2200" dirty="0" err="1"/>
              <a:t>yn</a:t>
            </a:r>
            <a:r>
              <a:rPr lang="en-GB" sz="2200" dirty="0"/>
              <a:t> </a:t>
            </a:r>
            <a:r>
              <a:rPr lang="en-GB" sz="2200" dirty="0" err="1"/>
              <a:t>yr</a:t>
            </a:r>
            <a:r>
              <a:rPr lang="en-GB" sz="2200" dirty="0"/>
              <a:t> </a:t>
            </a:r>
            <a:r>
              <a:rPr lang="en-GB" sz="2200" dirty="0" err="1"/>
              <a:t>ardaloedd</a:t>
            </a:r>
            <a:r>
              <a:rPr lang="en-GB" sz="2200" dirty="0"/>
              <a:t> </a:t>
            </a:r>
            <a:r>
              <a:rPr lang="en-GB" sz="2200" dirty="0" err="1"/>
              <a:t>mwyaf</a:t>
            </a:r>
            <a:r>
              <a:rPr lang="en-GB" sz="2200" dirty="0"/>
              <a:t> </a:t>
            </a:r>
            <a:r>
              <a:rPr lang="en-GB" sz="2200" dirty="0" err="1"/>
              <a:t>difreintiedig</a:t>
            </a:r>
            <a:r>
              <a:rPr lang="en-GB" sz="2200" dirty="0"/>
              <a:t> </a:t>
            </a:r>
            <a:r>
              <a:rPr lang="en-GB" sz="2200" dirty="0" err="1"/>
              <a:t>yn</a:t>
            </a:r>
            <a:r>
              <a:rPr lang="en-GB" sz="2200" dirty="0"/>
              <a:t> </a:t>
            </a:r>
            <a:r>
              <a:rPr lang="en-GB" sz="2200" dirty="0" err="1"/>
              <a:t>cael</a:t>
            </a:r>
            <a:r>
              <a:rPr lang="en-GB" sz="2200" dirty="0"/>
              <a:t> </a:t>
            </a:r>
            <a:r>
              <a:rPr lang="en-GB" sz="2200" dirty="0" err="1"/>
              <a:t>lefelau</a:t>
            </a:r>
            <a:r>
              <a:rPr lang="en-GB" sz="2200" dirty="0"/>
              <a:t> </a:t>
            </a:r>
            <a:r>
              <a:rPr lang="en-GB" sz="2200" dirty="0" err="1"/>
              <a:t>uwch</a:t>
            </a:r>
            <a:r>
              <a:rPr lang="en-GB" sz="2200" dirty="0"/>
              <a:t> o </a:t>
            </a:r>
            <a:r>
              <a:rPr lang="en-GB" sz="2200" dirty="0" err="1"/>
              <a:t>nam</a:t>
            </a:r>
            <a:r>
              <a:rPr lang="en-GB" sz="2200" dirty="0"/>
              <a:t> </a:t>
            </a:r>
            <a:r>
              <a:rPr lang="en-GB" sz="2200" dirty="0" err="1"/>
              <a:t>ar</a:t>
            </a:r>
            <a:r>
              <a:rPr lang="en-GB" sz="2200" dirty="0"/>
              <a:t> y </a:t>
            </a:r>
            <a:r>
              <a:rPr lang="en-GB" sz="2200" dirty="0" err="1"/>
              <a:t>golwg</a:t>
            </a:r>
            <a:r>
              <a:rPr lang="en-GB" sz="2200" dirty="0"/>
              <a:t> </a:t>
            </a:r>
            <a:r>
              <a:rPr lang="en-GB" sz="2200" dirty="0" err="1"/>
              <a:t>a'r</a:t>
            </a:r>
            <a:r>
              <a:rPr lang="en-GB" sz="2200" dirty="0"/>
              <a:t> </a:t>
            </a:r>
            <a:r>
              <a:rPr lang="en-GB" sz="2200" dirty="0" err="1"/>
              <a:t>clyw</a:t>
            </a:r>
            <a:r>
              <a:rPr lang="en-GB" sz="2200" dirty="0" smtClean="0"/>
              <a:t>.</a:t>
            </a:r>
          </a:p>
          <a:p>
            <a:r>
              <a:rPr lang="en-GB" sz="2200" dirty="0" err="1"/>
              <a:t>Bydd</a:t>
            </a:r>
            <a:r>
              <a:rPr lang="en-GB" sz="2200" dirty="0"/>
              <a:t> un o bob tri o </a:t>
            </a:r>
            <a:r>
              <a:rPr lang="en-GB" sz="2200" dirty="0" err="1"/>
              <a:t>bobl</a:t>
            </a:r>
            <a:r>
              <a:rPr lang="en-GB" sz="2200" dirty="0"/>
              <a:t> </a:t>
            </a:r>
            <a:r>
              <a:rPr lang="en-GB" sz="2200" dirty="0" err="1"/>
              <a:t>dros</a:t>
            </a:r>
            <a:r>
              <a:rPr lang="en-GB" sz="2200" dirty="0"/>
              <a:t> 80 </a:t>
            </a:r>
            <a:r>
              <a:rPr lang="en-GB" sz="2200" dirty="0" err="1"/>
              <a:t>yn</a:t>
            </a:r>
            <a:r>
              <a:rPr lang="en-GB" sz="2200" dirty="0"/>
              <a:t> </a:t>
            </a:r>
            <a:r>
              <a:rPr lang="en-GB" sz="2200" dirty="0" err="1"/>
              <a:t>cael</a:t>
            </a:r>
            <a:r>
              <a:rPr lang="en-GB" sz="2200" dirty="0"/>
              <a:t> </a:t>
            </a:r>
            <a:r>
              <a:rPr lang="en-GB" sz="2200" dirty="0" err="1"/>
              <a:t>golwg</a:t>
            </a:r>
            <a:r>
              <a:rPr lang="en-GB" sz="2200" dirty="0"/>
              <a:t> </a:t>
            </a:r>
            <a:r>
              <a:rPr lang="en-GB" sz="2200" dirty="0" err="1"/>
              <a:t>neu</a:t>
            </a:r>
            <a:r>
              <a:rPr lang="en-GB" sz="2200" dirty="0"/>
              <a:t> </a:t>
            </a:r>
            <a:r>
              <a:rPr lang="en-GB" sz="2200" dirty="0" err="1"/>
              <a:t>eu</a:t>
            </a:r>
            <a:r>
              <a:rPr lang="en-GB" sz="2200" dirty="0"/>
              <a:t> </a:t>
            </a:r>
            <a:r>
              <a:rPr lang="en-GB" sz="2200" dirty="0" err="1" smtClean="0"/>
              <a:t>clyw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err="1"/>
              <a:t>Ymchwil</a:t>
            </a:r>
            <a:r>
              <a:rPr lang="en-GB" sz="2200" dirty="0"/>
              <a:t> </a:t>
            </a:r>
            <a:r>
              <a:rPr lang="en-GB" sz="2200" dirty="0" smtClean="0"/>
              <a:t>RNIB </a:t>
            </a:r>
            <a:r>
              <a:rPr lang="en-GB" sz="2200" dirty="0"/>
              <a:t>- </a:t>
            </a:r>
            <a:r>
              <a:rPr lang="en-GB" sz="2200" dirty="0" err="1"/>
              <a:t>gellid</a:t>
            </a:r>
            <a:r>
              <a:rPr lang="en-GB" sz="2200" dirty="0"/>
              <a:t> </a:t>
            </a:r>
            <a:r>
              <a:rPr lang="en-GB" sz="2200" dirty="0" err="1"/>
              <a:t>atal</a:t>
            </a:r>
            <a:r>
              <a:rPr lang="en-GB" sz="2200" dirty="0"/>
              <a:t> 50% o </a:t>
            </a:r>
            <a:r>
              <a:rPr lang="en-GB" sz="2200" dirty="0" err="1"/>
              <a:t>ddallineb</a:t>
            </a:r>
            <a:r>
              <a:rPr lang="en-GB" sz="2200" dirty="0"/>
              <a:t> a </a:t>
            </a:r>
            <a:r>
              <a:rPr lang="en-GB" sz="2200" dirty="0" err="1"/>
              <a:t>cholli</a:t>
            </a:r>
            <a:r>
              <a:rPr lang="en-GB" sz="2200" dirty="0"/>
              <a:t> </a:t>
            </a:r>
            <a:r>
              <a:rPr lang="en-GB" sz="2200" dirty="0" err="1"/>
              <a:t>eu</a:t>
            </a:r>
            <a:r>
              <a:rPr lang="en-GB" sz="2200" dirty="0"/>
              <a:t> </a:t>
            </a:r>
            <a:r>
              <a:rPr lang="en-GB" sz="2200" dirty="0" err="1"/>
              <a:t>golwg</a:t>
            </a:r>
            <a:r>
              <a:rPr lang="en-GB" sz="2200" dirty="0"/>
              <a:t> </a:t>
            </a:r>
            <a:r>
              <a:rPr lang="en-GB" sz="2200" dirty="0" err="1"/>
              <a:t>difrifol</a:t>
            </a:r>
            <a:r>
              <a:rPr lang="en-GB" sz="2200" dirty="0"/>
              <a:t> </a:t>
            </a:r>
            <a:r>
              <a:rPr lang="en-GB" sz="2200" dirty="0" err="1"/>
              <a:t>os</a:t>
            </a:r>
            <a:r>
              <a:rPr lang="en-GB" sz="2200" dirty="0"/>
              <a:t> </a:t>
            </a:r>
            <a:r>
              <a:rPr lang="en-GB" sz="2200" dirty="0" err="1"/>
              <a:t>darganfod</a:t>
            </a:r>
            <a:r>
              <a:rPr lang="en-GB" sz="2200" dirty="0"/>
              <a:t> </a:t>
            </a:r>
            <a:r>
              <a:rPr lang="en-GB" sz="2200" dirty="0" err="1"/>
              <a:t>a'u</a:t>
            </a:r>
            <a:r>
              <a:rPr lang="en-GB" sz="2200" dirty="0"/>
              <a:t> </a:t>
            </a:r>
            <a:r>
              <a:rPr lang="en-GB" sz="2200" dirty="0" err="1"/>
              <a:t>trin</a:t>
            </a:r>
            <a:r>
              <a:rPr lang="en-GB" sz="2200" dirty="0"/>
              <a:t> </a:t>
            </a:r>
            <a:r>
              <a:rPr lang="en-GB" sz="2200" dirty="0" err="1"/>
              <a:t>yn</a:t>
            </a:r>
            <a:r>
              <a:rPr lang="en-GB" sz="2200" dirty="0"/>
              <a:t> </a:t>
            </a:r>
            <a:r>
              <a:rPr lang="en-GB" sz="2200" dirty="0" err="1"/>
              <a:t>amser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9790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synhwyrau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Sensory impairment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556792"/>
            <a:ext cx="408678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What are the regions doing?:</a:t>
            </a:r>
          </a:p>
          <a:p>
            <a:pPr marL="0" indent="0">
              <a:buNone/>
            </a:pPr>
            <a:endParaRPr lang="en-GB" sz="1200" b="1" dirty="0" smtClean="0"/>
          </a:p>
          <a:p>
            <a:pPr marL="0" indent="0">
              <a:buNone/>
            </a:pPr>
            <a:r>
              <a:rPr lang="en-GB" sz="2000" b="1" dirty="0" smtClean="0"/>
              <a:t>A range of measures, including:</a:t>
            </a:r>
          </a:p>
          <a:p>
            <a:r>
              <a:rPr lang="en-GB" sz="2000" dirty="0" smtClean="0"/>
              <a:t>Sensory </a:t>
            </a:r>
            <a:r>
              <a:rPr lang="en-GB" sz="2000" dirty="0"/>
              <a:t>support </a:t>
            </a:r>
            <a:r>
              <a:rPr lang="en-GB" sz="2000" dirty="0" smtClean="0"/>
              <a:t>teams </a:t>
            </a:r>
          </a:p>
          <a:p>
            <a:endParaRPr lang="en-GB" sz="1000" dirty="0" smtClean="0"/>
          </a:p>
          <a:p>
            <a:r>
              <a:rPr lang="en-GB" sz="2000" dirty="0" smtClean="0"/>
              <a:t>Specialist </a:t>
            </a:r>
            <a:r>
              <a:rPr lang="en-GB" sz="2000" dirty="0"/>
              <a:t>sensory </a:t>
            </a:r>
            <a:r>
              <a:rPr lang="en-GB" sz="2000" dirty="0" smtClean="0"/>
              <a:t>teachers</a:t>
            </a:r>
          </a:p>
          <a:p>
            <a:endParaRPr lang="en-GB" sz="1000" dirty="0" smtClean="0"/>
          </a:p>
          <a:p>
            <a:r>
              <a:rPr lang="en-GB" sz="2000" dirty="0" smtClean="0"/>
              <a:t>Accessible information </a:t>
            </a:r>
            <a:r>
              <a:rPr lang="en-GB" sz="2000" dirty="0"/>
              <a:t>and </a:t>
            </a:r>
            <a:r>
              <a:rPr lang="en-GB" sz="2000" dirty="0" smtClean="0"/>
              <a:t>advice</a:t>
            </a:r>
          </a:p>
          <a:p>
            <a:endParaRPr lang="en-GB" sz="1000" dirty="0" smtClean="0"/>
          </a:p>
          <a:p>
            <a:r>
              <a:rPr lang="en-GB" sz="2000" dirty="0" smtClean="0"/>
              <a:t>Access </a:t>
            </a:r>
            <a:r>
              <a:rPr lang="en-GB" sz="2000" dirty="0"/>
              <a:t>to work </a:t>
            </a:r>
            <a:r>
              <a:rPr lang="en-GB" sz="2000" dirty="0" smtClean="0"/>
              <a:t>schemes</a:t>
            </a:r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sz="2000" dirty="0" smtClean="0"/>
              <a:t>Sporting </a:t>
            </a:r>
            <a:r>
              <a:rPr lang="en-GB" sz="2000" dirty="0"/>
              <a:t>activities </a:t>
            </a:r>
            <a:endParaRPr lang="en-GB" sz="2000" dirty="0" smtClean="0"/>
          </a:p>
          <a:p>
            <a:endParaRPr lang="en-GB" sz="1000" dirty="0" smtClean="0"/>
          </a:p>
          <a:p>
            <a:r>
              <a:rPr lang="en-GB" sz="2000" dirty="0" smtClean="0"/>
              <a:t>Eye </a:t>
            </a:r>
            <a:r>
              <a:rPr lang="en-GB" sz="2000" dirty="0"/>
              <a:t>Care Liaison </a:t>
            </a:r>
            <a:r>
              <a:rPr lang="en-GB" sz="2000" dirty="0" smtClean="0"/>
              <a:t>Officers</a:t>
            </a:r>
            <a:endParaRPr lang="en-GB" sz="20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40867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err="1"/>
              <a:t>Hyn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y </a:t>
            </a:r>
            <a:r>
              <a:rPr lang="en-GB" sz="2400" b="1" dirty="0" err="1"/>
              <a:t>rhanbarthau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</a:t>
            </a:r>
            <a:r>
              <a:rPr lang="en-GB" sz="2400" b="1" dirty="0" err="1"/>
              <a:t>ei</a:t>
            </a:r>
            <a:r>
              <a:rPr lang="en-GB" sz="2400" b="1" dirty="0"/>
              <a:t> </a:t>
            </a:r>
            <a:r>
              <a:rPr lang="en-GB" sz="2400" b="1" dirty="0" err="1"/>
              <a:t>wneud</a:t>
            </a:r>
            <a:r>
              <a:rPr lang="en-GB" sz="2400" b="1" dirty="0" smtClean="0"/>
              <a:t>?: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2400" b="1" dirty="0" err="1"/>
              <a:t>Amrywiaeth</a:t>
            </a:r>
            <a:r>
              <a:rPr lang="en-GB" sz="2400" b="1" dirty="0"/>
              <a:t> o </a:t>
            </a:r>
            <a:r>
              <a:rPr lang="en-GB" sz="2400" b="1" dirty="0" err="1"/>
              <a:t>fesurau</a:t>
            </a:r>
            <a:r>
              <a:rPr lang="en-GB" sz="2400" b="1" dirty="0"/>
              <a:t>, </a:t>
            </a:r>
            <a:r>
              <a:rPr lang="en-GB" sz="2400" b="1" dirty="0" err="1"/>
              <a:t>gan</a:t>
            </a:r>
            <a:r>
              <a:rPr lang="en-GB" sz="2400" b="1" dirty="0"/>
              <a:t> </a:t>
            </a:r>
            <a:r>
              <a:rPr lang="en-GB" sz="2400" b="1" dirty="0" err="1"/>
              <a:t>gynnwys</a:t>
            </a:r>
            <a:r>
              <a:rPr lang="en-GB" sz="2400" b="1" dirty="0" smtClean="0"/>
              <a:t>:</a:t>
            </a:r>
          </a:p>
          <a:p>
            <a:r>
              <a:rPr lang="en-GB" sz="2400" dirty="0" err="1" smtClean="0"/>
              <a:t>Timau</a:t>
            </a:r>
            <a:r>
              <a:rPr lang="en-GB" sz="2400" dirty="0" smtClean="0"/>
              <a:t> </a:t>
            </a:r>
            <a:r>
              <a:rPr lang="en-GB" sz="2400" dirty="0" err="1" smtClean="0"/>
              <a:t>cymorth</a:t>
            </a:r>
            <a:r>
              <a:rPr lang="en-GB" sz="2400" dirty="0" smtClean="0"/>
              <a:t> </a:t>
            </a:r>
            <a:r>
              <a:rPr lang="en-GB" sz="2400" dirty="0" err="1" smtClean="0"/>
              <a:t>synhwyraidd</a:t>
            </a:r>
            <a:endParaRPr lang="en-GB" sz="2400" dirty="0" smtClean="0"/>
          </a:p>
          <a:p>
            <a:endParaRPr lang="en-GB" sz="1400" dirty="0"/>
          </a:p>
          <a:p>
            <a:r>
              <a:rPr lang="en-GB" sz="2400" dirty="0" err="1" smtClean="0"/>
              <a:t>Athrawon</a:t>
            </a:r>
            <a:r>
              <a:rPr lang="en-GB" sz="2400" dirty="0" smtClean="0"/>
              <a:t> </a:t>
            </a:r>
            <a:r>
              <a:rPr lang="en-GB" sz="2400" dirty="0" err="1" smtClean="0"/>
              <a:t>arbenigol</a:t>
            </a:r>
            <a:r>
              <a:rPr lang="en-GB" sz="2400" dirty="0" smtClean="0"/>
              <a:t> </a:t>
            </a:r>
            <a:r>
              <a:rPr lang="en-GB" sz="2400" dirty="0" err="1" smtClean="0"/>
              <a:t>synhwyraidd</a:t>
            </a:r>
            <a:endParaRPr lang="en-GB" sz="2400" dirty="0" smtClean="0"/>
          </a:p>
          <a:p>
            <a:endParaRPr lang="en-GB" sz="1400" dirty="0"/>
          </a:p>
          <a:p>
            <a:r>
              <a:rPr lang="en-GB" sz="2400" dirty="0" err="1" smtClean="0"/>
              <a:t>Gwybodaeth</a:t>
            </a:r>
            <a:r>
              <a:rPr lang="en-GB" sz="2400" dirty="0" smtClean="0"/>
              <a:t> </a:t>
            </a:r>
            <a:r>
              <a:rPr lang="en-GB" sz="2400" dirty="0" err="1" smtClean="0"/>
              <a:t>hygyrch</a:t>
            </a:r>
            <a:r>
              <a:rPr lang="en-GB" sz="2400" dirty="0" smtClean="0"/>
              <a:t> a </a:t>
            </a:r>
            <a:r>
              <a:rPr lang="en-GB" sz="2400" dirty="0" err="1" smtClean="0"/>
              <a:t>chyngor</a:t>
            </a:r>
            <a:endParaRPr lang="en-GB" sz="2400" dirty="0" smtClean="0"/>
          </a:p>
          <a:p>
            <a:endParaRPr lang="en-GB" sz="1600" dirty="0"/>
          </a:p>
          <a:p>
            <a:r>
              <a:rPr lang="en-GB" sz="2400" dirty="0" err="1" smtClean="0"/>
              <a:t>Cynlluniau</a:t>
            </a:r>
            <a:r>
              <a:rPr lang="en-GB" sz="2400" dirty="0" smtClean="0"/>
              <a:t> </a:t>
            </a:r>
            <a:r>
              <a:rPr lang="en-GB" sz="2400" dirty="0" err="1" smtClean="0"/>
              <a:t>mynediad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waith</a:t>
            </a:r>
            <a:endParaRPr lang="en-GB" sz="2400" dirty="0"/>
          </a:p>
          <a:p>
            <a:endParaRPr lang="en-GB" sz="1600" dirty="0"/>
          </a:p>
          <a:p>
            <a:r>
              <a:rPr lang="en-GB" sz="2400" dirty="0" err="1" smtClean="0"/>
              <a:t>Gweithgareddau</a:t>
            </a:r>
            <a:r>
              <a:rPr lang="en-GB" sz="2400" dirty="0" smtClean="0"/>
              <a:t> </a:t>
            </a:r>
            <a:r>
              <a:rPr lang="en-GB" sz="2400" dirty="0" err="1" smtClean="0"/>
              <a:t>chwaraeon</a:t>
            </a:r>
            <a:endParaRPr lang="en-GB" sz="2400" dirty="0" smtClean="0"/>
          </a:p>
          <a:p>
            <a:endParaRPr lang="en-GB" sz="1400" dirty="0"/>
          </a:p>
          <a:p>
            <a:r>
              <a:rPr lang="en-GB" sz="2400" dirty="0" err="1" smtClean="0"/>
              <a:t>Swyddogion</a:t>
            </a:r>
            <a:r>
              <a:rPr lang="en-GB" sz="2400" dirty="0" smtClean="0"/>
              <a:t> </a:t>
            </a:r>
            <a:r>
              <a:rPr lang="en-GB" sz="2400" dirty="0" err="1" smtClean="0"/>
              <a:t>cyswllt</a:t>
            </a:r>
            <a:r>
              <a:rPr lang="en-GB" sz="2400" dirty="0" smtClean="0"/>
              <a:t> </a:t>
            </a:r>
            <a:r>
              <a:rPr lang="en-GB" sz="2400" dirty="0" err="1" smtClean="0"/>
              <a:t>gofal</a:t>
            </a:r>
            <a:r>
              <a:rPr lang="en-GB" sz="2400" dirty="0" smtClean="0"/>
              <a:t> </a:t>
            </a:r>
            <a:r>
              <a:rPr lang="en-GB" sz="2400" dirty="0" err="1" smtClean="0"/>
              <a:t>llygaid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2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synhwyrau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Sensory impairment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556791"/>
            <a:ext cx="40867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What else needs to be done</a:t>
            </a:r>
            <a:r>
              <a:rPr lang="en-GB" sz="2200" b="1" dirty="0" smtClean="0"/>
              <a:t>?</a:t>
            </a:r>
          </a:p>
          <a:p>
            <a:pPr marL="0" indent="0">
              <a:buNone/>
            </a:pPr>
            <a:endParaRPr lang="en-GB" sz="600" b="1" dirty="0" smtClean="0"/>
          </a:p>
          <a:p>
            <a:pPr marL="0" indent="0">
              <a:buNone/>
            </a:pPr>
            <a:r>
              <a:rPr lang="en-GB" sz="2200" b="1" dirty="0" smtClean="0"/>
              <a:t>Priorities </a:t>
            </a:r>
            <a:r>
              <a:rPr lang="en-GB" sz="2200" b="1" dirty="0" smtClean="0"/>
              <a:t>include:</a:t>
            </a:r>
            <a:endParaRPr lang="en-GB" sz="2200" b="1" dirty="0"/>
          </a:p>
          <a:p>
            <a:r>
              <a:rPr lang="en-GB" sz="2200" dirty="0"/>
              <a:t>Early diagnosis </a:t>
            </a:r>
            <a:r>
              <a:rPr lang="en-GB" sz="2200" dirty="0" smtClean="0"/>
              <a:t>and screening </a:t>
            </a:r>
            <a:r>
              <a:rPr lang="en-GB" sz="2200" dirty="0" smtClean="0"/>
              <a:t>programmes</a:t>
            </a:r>
          </a:p>
          <a:p>
            <a:endParaRPr lang="en-GB" sz="1100" dirty="0" smtClean="0"/>
          </a:p>
          <a:p>
            <a:r>
              <a:rPr lang="en-GB" sz="2200" dirty="0" smtClean="0"/>
              <a:t>Improving peer to peer support </a:t>
            </a:r>
            <a:endParaRPr lang="en-GB" sz="2200" dirty="0" smtClean="0"/>
          </a:p>
          <a:p>
            <a:endParaRPr lang="en-GB" sz="1000" dirty="0" smtClean="0"/>
          </a:p>
          <a:p>
            <a:r>
              <a:rPr lang="en-GB" sz="2200" dirty="0" smtClean="0"/>
              <a:t>Staff training and </a:t>
            </a:r>
            <a:r>
              <a:rPr lang="en-GB" sz="2200" dirty="0" smtClean="0"/>
              <a:t>awareness</a:t>
            </a:r>
          </a:p>
          <a:p>
            <a:endParaRPr lang="en-GB" sz="1000" dirty="0" smtClean="0"/>
          </a:p>
          <a:p>
            <a:r>
              <a:rPr lang="en-GB" sz="2200" dirty="0" smtClean="0"/>
              <a:t>involving </a:t>
            </a:r>
            <a:r>
              <a:rPr lang="en-GB" sz="2200" dirty="0" smtClean="0"/>
              <a:t>more people with sensory loss in public service design</a:t>
            </a:r>
          </a:p>
          <a:p>
            <a:pPr marL="0" indent="0">
              <a:buNone/>
            </a:pPr>
            <a:endParaRPr lang="en-GB" sz="22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42764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/>
              <a:t>Beth </a:t>
            </a:r>
            <a:r>
              <a:rPr lang="en-GB" sz="2400" b="1" dirty="0" err="1"/>
              <a:t>arall</a:t>
            </a:r>
            <a:r>
              <a:rPr lang="en-GB" sz="2400" b="1" dirty="0"/>
              <a:t> </a:t>
            </a:r>
            <a:r>
              <a:rPr lang="en-GB" sz="2400" b="1" dirty="0" err="1"/>
              <a:t>sydd</a:t>
            </a:r>
            <a:r>
              <a:rPr lang="en-GB" sz="2400" b="1" dirty="0"/>
              <a:t> </a:t>
            </a:r>
            <a:r>
              <a:rPr lang="en-GB" sz="2400" b="1" dirty="0" err="1"/>
              <a:t>angen</a:t>
            </a:r>
            <a:r>
              <a:rPr lang="en-GB" sz="2400" b="1" dirty="0"/>
              <a:t> </a:t>
            </a:r>
            <a:r>
              <a:rPr lang="en-GB" sz="2400" b="1" dirty="0" err="1"/>
              <a:t>ei</a:t>
            </a:r>
            <a:r>
              <a:rPr lang="en-GB" sz="2400" b="1" dirty="0"/>
              <a:t> </a:t>
            </a:r>
            <a:r>
              <a:rPr lang="en-GB" sz="2400" b="1" dirty="0" err="1"/>
              <a:t>wneud</a:t>
            </a:r>
            <a:r>
              <a:rPr lang="en-GB" sz="2400" b="1" dirty="0" smtClean="0"/>
              <a:t>?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r>
              <a:rPr lang="en-GB" sz="2400" b="1" dirty="0" err="1"/>
              <a:t>Mae'r</a:t>
            </a:r>
            <a:r>
              <a:rPr lang="en-GB" sz="2400" b="1" dirty="0"/>
              <a:t> </a:t>
            </a:r>
            <a:r>
              <a:rPr lang="en-GB" sz="2400" b="1" dirty="0" err="1"/>
              <a:t>blaenoriaethau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</a:t>
            </a:r>
            <a:r>
              <a:rPr lang="en-GB" sz="2400" b="1" dirty="0" err="1"/>
              <a:t>cynnwys</a:t>
            </a:r>
            <a:r>
              <a:rPr lang="en-GB" sz="2400" b="1" dirty="0" smtClean="0"/>
              <a:t>:</a:t>
            </a:r>
          </a:p>
          <a:p>
            <a:r>
              <a:rPr lang="en-GB" sz="2400" dirty="0" smtClean="0"/>
              <a:t>Diagnosis </a:t>
            </a:r>
            <a:r>
              <a:rPr lang="en-GB" sz="2400" dirty="0" err="1" smtClean="0"/>
              <a:t>cynnar</a:t>
            </a:r>
            <a:r>
              <a:rPr lang="en-GB" sz="2400" dirty="0" smtClean="0"/>
              <a:t> a </a:t>
            </a:r>
            <a:r>
              <a:rPr lang="en-GB" sz="2400" dirty="0" err="1" smtClean="0"/>
              <a:t>rhaglenni</a:t>
            </a:r>
            <a:r>
              <a:rPr lang="en-GB" sz="2400" dirty="0" smtClean="0"/>
              <a:t> </a:t>
            </a:r>
            <a:r>
              <a:rPr lang="en-GB" sz="2400" dirty="0" err="1" smtClean="0"/>
              <a:t>sgrinio</a:t>
            </a:r>
            <a:endParaRPr lang="en-GB" sz="2400" dirty="0" smtClean="0"/>
          </a:p>
          <a:p>
            <a:endParaRPr lang="en-GB" sz="2200" dirty="0" smtClean="0"/>
          </a:p>
          <a:p>
            <a:r>
              <a:rPr lang="en-GB" sz="2400" dirty="0" err="1" smtClean="0"/>
              <a:t>Gwella</a:t>
            </a:r>
            <a:r>
              <a:rPr lang="en-GB" sz="2400" dirty="0" smtClean="0"/>
              <a:t> </a:t>
            </a:r>
            <a:r>
              <a:rPr lang="en-GB" sz="2400" dirty="0" err="1" smtClean="0"/>
              <a:t>cefnogaeth</a:t>
            </a:r>
            <a:r>
              <a:rPr lang="en-GB" sz="2400" dirty="0" smtClean="0"/>
              <a:t> </a:t>
            </a:r>
            <a:r>
              <a:rPr lang="en-GB" sz="2400" dirty="0" err="1" smtClean="0"/>
              <a:t>cymheiriaid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err="1" smtClean="0"/>
              <a:t>Hyfforddiant</a:t>
            </a:r>
            <a:r>
              <a:rPr lang="en-GB" sz="2400" dirty="0" smtClean="0"/>
              <a:t> ac </a:t>
            </a:r>
            <a:r>
              <a:rPr lang="en-GB" sz="2400" dirty="0" err="1" smtClean="0"/>
              <a:t>ymwybyddiaeth</a:t>
            </a:r>
            <a:r>
              <a:rPr lang="en-GB" sz="2400" dirty="0" smtClean="0"/>
              <a:t> staff</a:t>
            </a:r>
          </a:p>
          <a:p>
            <a:endParaRPr lang="en-GB" sz="1100" dirty="0" smtClean="0"/>
          </a:p>
          <a:p>
            <a:r>
              <a:rPr lang="en-GB" sz="2400" dirty="0" err="1" smtClean="0"/>
              <a:t>Cynnwys</a:t>
            </a:r>
            <a:r>
              <a:rPr lang="en-GB" sz="2400" dirty="0" smtClean="0"/>
              <a:t> </a:t>
            </a:r>
            <a:r>
              <a:rPr lang="en-GB" sz="2400" dirty="0" err="1" smtClean="0"/>
              <a:t>mwy</a:t>
            </a:r>
            <a:r>
              <a:rPr lang="en-GB" sz="2400" dirty="0" smtClean="0"/>
              <a:t> o </a:t>
            </a:r>
            <a:r>
              <a:rPr lang="en-GB" sz="2400" dirty="0" err="1" smtClean="0"/>
              <a:t>bobl</a:t>
            </a:r>
            <a:r>
              <a:rPr lang="en-GB" sz="2400" dirty="0" smtClean="0"/>
              <a:t> </a:t>
            </a:r>
            <a:r>
              <a:rPr lang="en-GB" sz="2400" dirty="0" err="1" smtClean="0"/>
              <a:t>sydd</a:t>
            </a:r>
            <a:r>
              <a:rPr lang="en-GB" sz="2400" dirty="0" smtClean="0"/>
              <a:t> </a:t>
            </a:r>
            <a:r>
              <a:rPr lang="en-GB" sz="2400" dirty="0" err="1" smtClean="0"/>
              <a:t>wedi</a:t>
            </a:r>
            <a:r>
              <a:rPr lang="en-GB" sz="2400" dirty="0" smtClean="0"/>
              <a:t> </a:t>
            </a:r>
            <a:r>
              <a:rPr lang="en-GB" sz="2400" dirty="0" err="1" smtClean="0"/>
              <a:t>colli</a:t>
            </a:r>
            <a:r>
              <a:rPr lang="en-GB" sz="2400" dirty="0" smtClean="0"/>
              <a:t> </a:t>
            </a:r>
            <a:r>
              <a:rPr lang="en-GB" sz="2400" dirty="0" err="1" smtClean="0"/>
              <a:t>eu</a:t>
            </a:r>
            <a:r>
              <a:rPr lang="en-GB" sz="2400" dirty="0" smtClean="0"/>
              <a:t> </a:t>
            </a:r>
            <a:r>
              <a:rPr lang="en-GB" sz="2400" dirty="0" err="1" smtClean="0"/>
              <a:t>synhwyrau</a:t>
            </a:r>
            <a:r>
              <a:rPr lang="en-GB" sz="2400" dirty="0" smtClean="0"/>
              <a:t> </a:t>
            </a:r>
            <a:r>
              <a:rPr lang="en-GB" sz="2400" dirty="0" err="1" smtClean="0"/>
              <a:t>wrth</a:t>
            </a:r>
            <a:r>
              <a:rPr lang="en-GB" sz="2400" dirty="0" smtClean="0"/>
              <a:t> </a:t>
            </a:r>
            <a:r>
              <a:rPr lang="en-GB" sz="2400" dirty="0" err="1" smtClean="0"/>
              <a:t>ddylunio</a:t>
            </a:r>
            <a:r>
              <a:rPr lang="en-GB" sz="2400" dirty="0" smtClean="0"/>
              <a:t> </a:t>
            </a:r>
            <a:r>
              <a:rPr lang="en-GB" sz="2400" dirty="0" err="1" smtClean="0"/>
              <a:t>gwasanaethau</a:t>
            </a:r>
            <a:r>
              <a:rPr lang="en-GB" sz="2400" dirty="0" smtClean="0"/>
              <a:t> </a:t>
            </a:r>
            <a:r>
              <a:rPr lang="en-GB" sz="2400" dirty="0" err="1" smtClean="0"/>
              <a:t>cyhoeddus</a:t>
            </a:r>
            <a:endParaRPr lang="en-GB" sz="2400" dirty="0" smtClean="0"/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14" y="274638"/>
            <a:ext cx="7963786" cy="1350962"/>
          </a:xfrm>
        </p:spPr>
        <p:txBody>
          <a:bodyPr>
            <a:no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Cynlluniau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ardal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plans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54" y="1306730"/>
            <a:ext cx="4042792" cy="50338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r>
              <a:rPr lang="en-GB" sz="2400" dirty="0" smtClean="0"/>
              <a:t>Regional partnership boards are now developing Area Plans to respond to the population assessments</a:t>
            </a:r>
          </a:p>
          <a:p>
            <a:endParaRPr lang="en-GB" sz="2400" dirty="0" smtClean="0"/>
          </a:p>
          <a:p>
            <a:r>
              <a:rPr lang="en-GB" sz="2400" dirty="0" smtClean="0"/>
              <a:t>These are due in April 2018</a:t>
            </a:r>
          </a:p>
          <a:p>
            <a:endParaRPr lang="en-GB" sz="2400" dirty="0" smtClean="0"/>
          </a:p>
          <a:p>
            <a:r>
              <a:rPr lang="en-GB" sz="2400" dirty="0" smtClean="0"/>
              <a:t>The plans will </a:t>
            </a:r>
            <a:r>
              <a:rPr lang="en-GB" sz="2400" dirty="0" smtClean="0"/>
              <a:t>cover the 8 core themes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315735"/>
            <a:ext cx="4042792" cy="5033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200" dirty="0" smtClean="0"/>
          </a:p>
          <a:p>
            <a:r>
              <a:rPr lang="en-GB" sz="2200" dirty="0" smtClean="0"/>
              <a:t>Mae </a:t>
            </a:r>
            <a:r>
              <a:rPr lang="en-GB" sz="2200" dirty="0" err="1"/>
              <a:t>byrddau</a:t>
            </a:r>
            <a:r>
              <a:rPr lang="en-GB" sz="2200" dirty="0"/>
              <a:t> </a:t>
            </a:r>
            <a:r>
              <a:rPr lang="en-GB" sz="2200" dirty="0" err="1"/>
              <a:t>partneriaeth</a:t>
            </a:r>
            <a:r>
              <a:rPr lang="en-GB" sz="2200" dirty="0"/>
              <a:t> </a:t>
            </a:r>
            <a:r>
              <a:rPr lang="en-GB" sz="2200" dirty="0" err="1"/>
              <a:t>rhanbarthol</a:t>
            </a:r>
            <a:r>
              <a:rPr lang="en-GB" sz="2200" dirty="0"/>
              <a:t> </a:t>
            </a:r>
            <a:r>
              <a:rPr lang="en-GB" sz="2200" dirty="0" err="1"/>
              <a:t>bellach</a:t>
            </a:r>
            <a:r>
              <a:rPr lang="en-GB" sz="2200" dirty="0"/>
              <a:t> </a:t>
            </a:r>
            <a:r>
              <a:rPr lang="en-GB" sz="2200" dirty="0" err="1"/>
              <a:t>yn</a:t>
            </a:r>
            <a:r>
              <a:rPr lang="en-GB" sz="2200" dirty="0"/>
              <a:t> </a:t>
            </a:r>
            <a:r>
              <a:rPr lang="en-GB" sz="2200" dirty="0" err="1"/>
              <a:t>datblygu</a:t>
            </a:r>
            <a:r>
              <a:rPr lang="en-GB" sz="2200" dirty="0"/>
              <a:t> </a:t>
            </a:r>
            <a:r>
              <a:rPr lang="en-GB" sz="2200" dirty="0" err="1"/>
              <a:t>cynlluniau</a:t>
            </a:r>
            <a:r>
              <a:rPr lang="en-GB" sz="2200" dirty="0"/>
              <a:t> </a:t>
            </a:r>
            <a:r>
              <a:rPr lang="en-GB" sz="2200" dirty="0" err="1"/>
              <a:t>ardal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ymateb</a:t>
            </a:r>
            <a:r>
              <a:rPr lang="en-GB" sz="2200" dirty="0"/>
              <a:t> </a:t>
            </a:r>
            <a:r>
              <a:rPr lang="en-GB" sz="2200" dirty="0" err="1"/>
              <a:t>i'r</a:t>
            </a:r>
            <a:r>
              <a:rPr lang="en-GB" sz="2200" dirty="0"/>
              <a:t> </a:t>
            </a:r>
            <a:r>
              <a:rPr lang="en-GB" sz="2200" dirty="0" err="1"/>
              <a:t>asesiadau</a:t>
            </a:r>
            <a:r>
              <a:rPr lang="en-GB" sz="2200" dirty="0"/>
              <a:t> </a:t>
            </a:r>
            <a:r>
              <a:rPr lang="en-GB" sz="2200" dirty="0" err="1" smtClean="0"/>
              <a:t>poblogaeth</a:t>
            </a:r>
            <a:endParaRPr lang="en-GB" sz="2200" dirty="0" smtClean="0"/>
          </a:p>
          <a:p>
            <a:pPr marL="0" indent="0">
              <a:buNone/>
            </a:pPr>
            <a:endParaRPr lang="en-GB" sz="1400" dirty="0"/>
          </a:p>
          <a:p>
            <a:r>
              <a:rPr lang="en-GB" sz="2200" dirty="0" err="1" smtClean="0"/>
              <a:t>Mae’r</a:t>
            </a:r>
            <a:r>
              <a:rPr lang="en-GB" sz="2200" dirty="0" smtClean="0"/>
              <a:t> </a:t>
            </a:r>
            <a:r>
              <a:rPr lang="en-GB" sz="2200" dirty="0" err="1" smtClean="0"/>
              <a:t>rhain</a:t>
            </a:r>
            <a:r>
              <a:rPr lang="en-GB" sz="2200" dirty="0" smtClean="0"/>
              <a:t> </a:t>
            </a:r>
            <a:r>
              <a:rPr lang="en-GB" sz="2200" dirty="0" err="1" smtClean="0"/>
              <a:t>yn</a:t>
            </a:r>
            <a:r>
              <a:rPr lang="en-GB" sz="2200" dirty="0" smtClean="0"/>
              <a:t> </a:t>
            </a:r>
            <a:r>
              <a:rPr lang="en-GB" sz="2200" dirty="0" err="1" smtClean="0"/>
              <a:t>ddyledus</a:t>
            </a:r>
            <a:r>
              <a:rPr lang="en-GB" sz="2200" dirty="0" smtClean="0"/>
              <a:t> </a:t>
            </a:r>
            <a:r>
              <a:rPr lang="en-GB" sz="2200" dirty="0" err="1" smtClean="0"/>
              <a:t>ym</a:t>
            </a:r>
            <a:r>
              <a:rPr lang="en-GB" sz="2200" dirty="0" smtClean="0"/>
              <a:t> </a:t>
            </a:r>
            <a:r>
              <a:rPr lang="en-GB" sz="2200" dirty="0" err="1" smtClean="0"/>
              <a:t>mis</a:t>
            </a:r>
            <a:r>
              <a:rPr lang="en-GB" sz="2200" dirty="0" smtClean="0"/>
              <a:t> </a:t>
            </a:r>
            <a:r>
              <a:rPr lang="en-GB" sz="2200" dirty="0" err="1" smtClean="0"/>
              <a:t>Ebrill</a:t>
            </a:r>
            <a:r>
              <a:rPr lang="en-GB" sz="2200" dirty="0" smtClean="0"/>
              <a:t> 2018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200" dirty="0" err="1" smtClean="0"/>
              <a:t>Bydd</a:t>
            </a:r>
            <a:r>
              <a:rPr lang="en-GB" sz="2200" dirty="0" smtClean="0"/>
              <a:t> y </a:t>
            </a:r>
            <a:r>
              <a:rPr lang="en-GB" sz="2200" dirty="0" err="1" smtClean="0"/>
              <a:t>cynlluniau</a:t>
            </a:r>
            <a:r>
              <a:rPr lang="en-GB" sz="2200" dirty="0" smtClean="0"/>
              <a:t> </a:t>
            </a:r>
            <a:r>
              <a:rPr lang="en-GB" sz="2200" dirty="0" err="1" smtClean="0"/>
              <a:t>yn</a:t>
            </a:r>
            <a:r>
              <a:rPr lang="en-GB" sz="2200" dirty="0" smtClean="0"/>
              <a:t> </a:t>
            </a:r>
            <a:r>
              <a:rPr lang="en-GB" sz="2200" dirty="0" err="1" smtClean="0"/>
              <a:t>cwmpasu</a:t>
            </a:r>
            <a:r>
              <a:rPr lang="en-GB" sz="2200" dirty="0" smtClean="0"/>
              <a:t> </a:t>
            </a:r>
            <a:r>
              <a:rPr lang="en-GB" sz="2200" dirty="0" err="1" smtClean="0"/>
              <a:t>themâu</a:t>
            </a:r>
            <a:r>
              <a:rPr lang="en-GB" sz="2200" dirty="0" smtClean="0"/>
              <a:t> </a:t>
            </a:r>
            <a:r>
              <a:rPr lang="en-GB" sz="2200" dirty="0" err="1" smtClean="0"/>
              <a:t>craidd</a:t>
            </a:r>
            <a:r>
              <a:rPr lang="en-GB" sz="2200" dirty="0" smtClean="0"/>
              <a:t> 8</a:t>
            </a:r>
            <a:endParaRPr lang="en-GB" sz="2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2232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809" y="82626"/>
            <a:ext cx="7899991" cy="1350962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Cynlluniau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ardal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plans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336" y="1340768"/>
            <a:ext cx="4402832" cy="5327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smtClean="0">
                <a:cs typeface="Arial" panose="020B0604020202020204" pitchFamily="34" charset="0"/>
              </a:rPr>
              <a:t>Plans </a:t>
            </a:r>
            <a:r>
              <a:rPr lang="en-GB" sz="2200" b="1" dirty="0" smtClean="0">
                <a:cs typeface="Arial" panose="020B0604020202020204" pitchFamily="34" charset="0"/>
              </a:rPr>
              <a:t>must set out how </a:t>
            </a:r>
            <a:r>
              <a:rPr lang="en-GB" sz="2200" b="1" dirty="0" smtClean="0">
                <a:cs typeface="Arial" panose="020B0604020202020204" pitchFamily="34" charset="0"/>
              </a:rPr>
              <a:t>regional partnership boards will prioritise integration </a:t>
            </a:r>
            <a:r>
              <a:rPr lang="en-GB" sz="2200" b="1" dirty="0" smtClean="0">
                <a:cs typeface="Arial" panose="020B0604020202020204" pitchFamily="34" charset="0"/>
              </a:rPr>
              <a:t>in relation to</a:t>
            </a:r>
            <a:r>
              <a:rPr lang="en-GB" sz="2200" b="1" dirty="0" smtClean="0"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GB" sz="2200" b="1" dirty="0" smtClean="0">
              <a:cs typeface="Arial" panose="020B0604020202020204" pitchFamily="34" charset="0"/>
            </a:endParaRPr>
          </a:p>
          <a:p>
            <a:r>
              <a:rPr lang="en-GB" sz="2200" dirty="0" smtClean="0">
                <a:cs typeface="Arial" panose="020B0604020202020204" pitchFamily="34" charset="0"/>
              </a:rPr>
              <a:t>Older people with complex </a:t>
            </a:r>
            <a:r>
              <a:rPr lang="en-GB" sz="2200" dirty="0" smtClean="0">
                <a:cs typeface="Arial" panose="020B0604020202020204" pitchFamily="34" charset="0"/>
              </a:rPr>
              <a:t>needs</a:t>
            </a:r>
          </a:p>
          <a:p>
            <a:endParaRPr lang="en-GB" sz="1800" dirty="0" smtClean="0">
              <a:cs typeface="Arial" panose="020B0604020202020204" pitchFamily="34" charset="0"/>
            </a:endParaRPr>
          </a:p>
          <a:p>
            <a:r>
              <a:rPr lang="en-GB" sz="2200" dirty="0" smtClean="0">
                <a:cs typeface="Arial" panose="020B0604020202020204" pitchFamily="34" charset="0"/>
              </a:rPr>
              <a:t>People with learning disabilities </a:t>
            </a:r>
          </a:p>
          <a:p>
            <a:r>
              <a:rPr lang="en-GB" sz="2200" dirty="0" smtClean="0">
                <a:cs typeface="Arial" panose="020B0604020202020204" pitchFamily="34" charset="0"/>
              </a:rPr>
              <a:t>Carers including young </a:t>
            </a:r>
            <a:r>
              <a:rPr lang="en-GB" sz="2200" dirty="0" smtClean="0">
                <a:cs typeface="Arial" panose="020B0604020202020204" pitchFamily="34" charset="0"/>
              </a:rPr>
              <a:t>carers</a:t>
            </a:r>
          </a:p>
          <a:p>
            <a:endParaRPr lang="en-GB" sz="1800" dirty="0" smtClean="0">
              <a:cs typeface="Arial" panose="020B0604020202020204" pitchFamily="34" charset="0"/>
            </a:endParaRPr>
          </a:p>
          <a:p>
            <a:r>
              <a:rPr lang="en-GB" sz="2200" dirty="0" smtClean="0">
                <a:cs typeface="Arial" panose="020B0604020202020204" pitchFamily="34" charset="0"/>
              </a:rPr>
              <a:t>Integrated Family Support Services </a:t>
            </a:r>
          </a:p>
          <a:p>
            <a:r>
              <a:rPr lang="en-GB" sz="2200" dirty="0" smtClean="0">
                <a:cs typeface="Arial" panose="020B0604020202020204" pitchFamily="34" charset="0"/>
              </a:rPr>
              <a:t>Children with complex needs</a:t>
            </a:r>
          </a:p>
          <a:p>
            <a:endParaRPr lang="en-GB" sz="2900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9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29" y="6402782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340768"/>
            <a:ext cx="4402832" cy="525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 err="1" smtClean="0">
                <a:cs typeface="Arial" panose="020B0604020202020204" pitchFamily="34" charset="0"/>
              </a:rPr>
              <a:t>Rhaid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smtClean="0">
                <a:cs typeface="Arial" panose="020B0604020202020204" pitchFamily="34" charset="0"/>
              </a:rPr>
              <a:t>I </a:t>
            </a:r>
            <a:r>
              <a:rPr lang="en-GB" sz="2200" b="1" dirty="0" err="1" smtClean="0">
                <a:cs typeface="Arial" panose="020B0604020202020204" pitchFamily="34" charset="0"/>
              </a:rPr>
              <a:t>gynlluniau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nodi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sut</a:t>
            </a:r>
            <a:r>
              <a:rPr lang="en-GB" sz="2200" b="1" dirty="0" smtClean="0">
                <a:cs typeface="Arial" panose="020B0604020202020204" pitchFamily="34" charset="0"/>
              </a:rPr>
              <a:t> y </a:t>
            </a:r>
            <a:r>
              <a:rPr lang="en-GB" sz="2200" b="1" dirty="0" err="1" smtClean="0">
                <a:cs typeface="Arial" panose="020B0604020202020204" pitchFamily="34" charset="0"/>
              </a:rPr>
              <a:t>b</a:t>
            </a:r>
            <a:r>
              <a:rPr lang="en-GB" sz="2200" b="1" dirty="0" err="1" smtClean="0">
                <a:cs typeface="Arial" panose="020B0604020202020204" pitchFamily="34" charset="0"/>
              </a:rPr>
              <a:t>yrddau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>
                <a:cs typeface="Arial" panose="020B0604020202020204" pitchFamily="34" charset="0"/>
              </a:rPr>
              <a:t>partneriaeth</a:t>
            </a:r>
            <a:r>
              <a:rPr lang="en-GB" sz="2200" b="1" dirty="0">
                <a:cs typeface="Arial" panose="020B0604020202020204" pitchFamily="34" charset="0"/>
              </a:rPr>
              <a:t> </a:t>
            </a:r>
            <a:r>
              <a:rPr lang="en-GB" sz="2200" b="1" dirty="0" err="1">
                <a:cs typeface="Arial" panose="020B0604020202020204" pitchFamily="34" charset="0"/>
              </a:rPr>
              <a:t>lleol</a:t>
            </a:r>
            <a:r>
              <a:rPr lang="en-GB" sz="2200" b="1" dirty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fydd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yn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rhoi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cs typeface="Arial" panose="020B0604020202020204" pitchFamily="34" charset="0"/>
              </a:rPr>
              <a:t>blaenoriaeth</a:t>
            </a:r>
            <a:r>
              <a:rPr lang="en-GB" sz="2200" b="1" dirty="0" smtClean="0">
                <a:cs typeface="Arial" panose="020B0604020202020204" pitchFamily="34" charset="0"/>
              </a:rPr>
              <a:t> I </a:t>
            </a:r>
            <a:r>
              <a:rPr lang="en-GB" sz="2200" b="1" dirty="0" err="1" smtClean="0">
                <a:cs typeface="Arial" panose="020B0604020202020204" pitchFamily="34" charset="0"/>
              </a:rPr>
              <a:t>integreiddi</a:t>
            </a:r>
            <a:r>
              <a:rPr lang="en-GB" sz="2200" b="1" dirty="0" smtClean="0">
                <a:cs typeface="Arial" panose="020B0604020202020204" pitchFamily="34" charset="0"/>
              </a:rPr>
              <a:t> </a:t>
            </a:r>
            <a:r>
              <a:rPr lang="en-GB" sz="2200" b="1" dirty="0" smtClean="0">
                <a:cs typeface="Arial" panose="020B0604020202020204" pitchFamily="34" charset="0"/>
              </a:rPr>
              <a:t>o </a:t>
            </a:r>
            <a:r>
              <a:rPr lang="en-GB" sz="2200" b="1" dirty="0" smtClean="0">
                <a:cs typeface="Arial" panose="020B0604020202020204" pitchFamily="34" charset="0"/>
              </a:rPr>
              <a:t>ran</a:t>
            </a:r>
            <a:r>
              <a:rPr lang="en-GB" sz="2200" b="1" dirty="0" smtClean="0"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200" b="1" dirty="0">
              <a:cs typeface="Arial" panose="020B0604020202020204" pitchFamily="34" charset="0"/>
            </a:endParaRPr>
          </a:p>
          <a:p>
            <a:r>
              <a:rPr lang="en-GB" sz="2200" dirty="0" err="1" smtClean="0">
                <a:cs typeface="Arial" panose="020B0604020202020204" pitchFamily="34" charset="0"/>
              </a:rPr>
              <a:t>Pobl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smtClean="0">
                <a:cs typeface="Arial" panose="020B0604020202020204" pitchFamily="34" charset="0"/>
              </a:rPr>
              <a:t>h</a:t>
            </a:r>
            <a:r>
              <a:rPr lang="cy-GB" sz="2200" dirty="0" err="1" smtClean="0">
                <a:cs typeface="Arial" panose="020B0604020202020204" pitchFamily="34" charset="0"/>
              </a:rPr>
              <a:t>ŷn</a:t>
            </a:r>
            <a:r>
              <a:rPr lang="en-GB" sz="2200" dirty="0" smtClean="0">
                <a:cs typeface="Arial" panose="020B0604020202020204" pitchFamily="34" charset="0"/>
              </a:rPr>
              <a:t> ag </a:t>
            </a:r>
            <a:r>
              <a:rPr lang="en-GB" sz="2200" dirty="0" err="1" smtClean="0">
                <a:cs typeface="Arial" panose="020B0604020202020204" pitchFamily="34" charset="0"/>
              </a:rPr>
              <a:t>anghenion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cymhleth</a:t>
            </a:r>
            <a:r>
              <a:rPr lang="en-GB" sz="2200" dirty="0" smtClean="0">
                <a:cs typeface="Arial" panose="020B0604020202020204" pitchFamily="34" charset="0"/>
              </a:rPr>
              <a:t> a </a:t>
            </a:r>
            <a:r>
              <a:rPr lang="en-GB" sz="2200" dirty="0" err="1" smtClean="0">
                <a:cs typeface="Arial" panose="020B0604020202020204" pitchFamily="34" charset="0"/>
              </a:rPr>
              <a:t>chynllunio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hirdymor</a:t>
            </a:r>
            <a:endParaRPr lang="en-GB" sz="2200" dirty="0" smtClean="0">
              <a:cs typeface="Arial" panose="020B0604020202020204" pitchFamily="34" charset="0"/>
            </a:endParaRPr>
          </a:p>
          <a:p>
            <a:r>
              <a:rPr lang="en-GB" sz="2200" dirty="0" err="1" smtClean="0">
                <a:cs typeface="Arial" panose="020B0604020202020204" pitchFamily="34" charset="0"/>
              </a:rPr>
              <a:t>Pobl</a:t>
            </a:r>
            <a:r>
              <a:rPr lang="en-GB" sz="2200" dirty="0" smtClean="0">
                <a:cs typeface="Arial" panose="020B0604020202020204" pitchFamily="34" charset="0"/>
              </a:rPr>
              <a:t> ag </a:t>
            </a:r>
            <a:r>
              <a:rPr lang="en-GB" sz="2200" dirty="0" err="1" smtClean="0">
                <a:cs typeface="Arial" panose="020B0604020202020204" pitchFamily="34" charset="0"/>
              </a:rPr>
              <a:t>anghenion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dysgu</a:t>
            </a:r>
            <a:endParaRPr lang="en-GB" sz="2200" dirty="0" smtClean="0">
              <a:cs typeface="Arial" panose="020B0604020202020204" pitchFamily="34" charset="0"/>
            </a:endParaRPr>
          </a:p>
          <a:p>
            <a:r>
              <a:rPr lang="en-GB" sz="2200" dirty="0" err="1" smtClean="0">
                <a:cs typeface="Arial" panose="020B0604020202020204" pitchFamily="34" charset="0"/>
              </a:rPr>
              <a:t>Gofalwyr</a:t>
            </a:r>
            <a:r>
              <a:rPr lang="en-GB" sz="2200" dirty="0" smtClean="0">
                <a:cs typeface="Arial" panose="020B0604020202020204" pitchFamily="34" charset="0"/>
              </a:rPr>
              <a:t>, </a:t>
            </a:r>
            <a:r>
              <a:rPr lang="en-GB" sz="2200" dirty="0" err="1" smtClean="0">
                <a:cs typeface="Arial" panose="020B0604020202020204" pitchFamily="34" charset="0"/>
              </a:rPr>
              <a:t>gan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gynnwys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gofalwyr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ifanc</a:t>
            </a:r>
            <a:endParaRPr lang="en-GB" sz="2200" dirty="0" smtClean="0">
              <a:cs typeface="Arial" panose="020B0604020202020204" pitchFamily="34" charset="0"/>
            </a:endParaRPr>
          </a:p>
          <a:p>
            <a:r>
              <a:rPr lang="en-GB" sz="2200" dirty="0" err="1" smtClean="0">
                <a:cs typeface="Arial" panose="020B0604020202020204" pitchFamily="34" charset="0"/>
              </a:rPr>
              <a:t>Gwasanaethau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Integredig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Cymorth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i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Deuluoedd</a:t>
            </a:r>
            <a:endParaRPr lang="en-GB" sz="2200" dirty="0" smtClean="0">
              <a:cs typeface="Arial" panose="020B0604020202020204" pitchFamily="34" charset="0"/>
            </a:endParaRPr>
          </a:p>
          <a:p>
            <a:r>
              <a:rPr lang="en-GB" sz="2200" dirty="0" smtClean="0">
                <a:cs typeface="Arial" panose="020B0604020202020204" pitchFamily="34" charset="0"/>
              </a:rPr>
              <a:t>Plant ag </a:t>
            </a:r>
            <a:r>
              <a:rPr lang="en-GB" sz="2200" dirty="0" err="1" smtClean="0">
                <a:cs typeface="Arial" panose="020B0604020202020204" pitchFamily="34" charset="0"/>
              </a:rPr>
              <a:t>anghenion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cs typeface="Arial" panose="020B0604020202020204" pitchFamily="34" charset="0"/>
              </a:rPr>
              <a:t>cymhleth</a:t>
            </a:r>
            <a:r>
              <a:rPr lang="en-GB" sz="2200" dirty="0" smtClean="0">
                <a:cs typeface="Arial" panose="020B0604020202020204" pitchFamily="34" charset="0"/>
              </a:rPr>
              <a:t> </a:t>
            </a:r>
          </a:p>
          <a:p>
            <a:endParaRPr lang="en-GB" sz="2900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9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064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14" y="274638"/>
            <a:ext cx="7963786" cy="1350962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Diolch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b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54" y="1306730"/>
            <a:ext cx="4042792" cy="5033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Population assessments:</a:t>
            </a:r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http://gov.wales/topics/health/socialcare/act/population/?lang=en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Questions:</a:t>
            </a:r>
          </a:p>
          <a:p>
            <a:pPr marL="0" indent="0">
              <a:buNone/>
            </a:pPr>
            <a:r>
              <a:rPr lang="en-GB" sz="2400" dirty="0" err="1" smtClean="0">
                <a:hlinkClick r:id="rId4"/>
              </a:rPr>
              <a:t>Mathew.xerri@gov.wales</a:t>
            </a:r>
            <a:r>
              <a:rPr lang="en-GB" sz="2400" dirty="0" smtClean="0"/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315735"/>
            <a:ext cx="4042792" cy="5033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err="1" smtClean="0"/>
              <a:t>Asesiadau</a:t>
            </a:r>
            <a:r>
              <a:rPr lang="en-GB" sz="2400" dirty="0" smtClean="0"/>
              <a:t> </a:t>
            </a:r>
            <a:r>
              <a:rPr lang="en-GB" sz="2400" dirty="0" err="1" smtClean="0"/>
              <a:t>poblogaeth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400" dirty="0">
                <a:hlinkClick r:id="rId6"/>
              </a:rPr>
              <a:t>http://gov.wales/topics/health/socialcare/act/population/?</a:t>
            </a:r>
            <a:r>
              <a:rPr lang="en-GB" sz="2400" dirty="0" smtClean="0">
                <a:hlinkClick r:id="rId6"/>
              </a:rPr>
              <a:t>skip=1&amp;lang=cy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/>
              <a:t>Cwestiynau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400" dirty="0" err="1" smtClean="0">
                <a:hlinkClick r:id="rId7"/>
              </a:rPr>
              <a:t>Mathew.xerri@lliw.cymru</a:t>
            </a:r>
            <a:r>
              <a:rPr lang="en-GB" sz="2400" dirty="0" smtClean="0"/>
              <a:t>  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114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66191"/>
            <a:ext cx="7814930" cy="1143000"/>
          </a:xfrm>
        </p:spPr>
        <p:txBody>
          <a:bodyPr>
            <a:noAutofit/>
          </a:bodyPr>
          <a:lstStyle/>
          <a:p>
            <a:r>
              <a:rPr lang="en-GB" sz="3200" b="1" dirty="0" err="1" smtClean="0"/>
              <a:t>Deddf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Gwasanaethau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Cymdeithasol</a:t>
            </a:r>
            <a:r>
              <a:rPr lang="en-GB" sz="3200" b="1" dirty="0" smtClean="0"/>
              <a:t> a </a:t>
            </a:r>
            <a:r>
              <a:rPr lang="en-GB" sz="3200" b="1" dirty="0" err="1" smtClean="0"/>
              <a:t>Llesiant</a:t>
            </a:r>
            <a:r>
              <a:rPr lang="en-GB" sz="3200" b="1" dirty="0" smtClean="0"/>
              <a:t> (Cymru) 2014</a:t>
            </a:r>
            <a:br>
              <a:rPr lang="en-GB" sz="3200" b="1" dirty="0" smtClean="0"/>
            </a:br>
            <a:r>
              <a:rPr lang="en-GB" sz="3200" b="1" dirty="0" smtClean="0"/>
              <a:t>Social </a:t>
            </a:r>
            <a:r>
              <a:rPr lang="en-GB" sz="3200" b="1" dirty="0"/>
              <a:t>Services and Well-being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(</a:t>
            </a:r>
            <a:r>
              <a:rPr lang="en-GB" sz="3200" b="1" dirty="0"/>
              <a:t>Wales) Act 2014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709191"/>
            <a:ext cx="3888432" cy="4964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r>
              <a:rPr lang="en-GB" sz="2400" b="1" dirty="0" smtClean="0"/>
              <a:t>Transforms </a:t>
            </a:r>
            <a:r>
              <a:rPr lang="en-GB" sz="2400" b="1" dirty="0"/>
              <a:t>the delivery of health and social care in </a:t>
            </a:r>
            <a:r>
              <a:rPr lang="en-GB" sz="2400" b="1" dirty="0" smtClean="0"/>
              <a:t>Wales</a:t>
            </a:r>
          </a:p>
          <a:p>
            <a:pPr marL="0" indent="0">
              <a:buNone/>
            </a:pPr>
            <a:endParaRPr lang="en-GB" sz="1700" b="1" dirty="0" smtClean="0"/>
          </a:p>
          <a:p>
            <a:pPr marL="0" indent="0">
              <a:buNone/>
            </a:pPr>
            <a:endParaRPr lang="en-GB" sz="1700" b="1" dirty="0"/>
          </a:p>
          <a:p>
            <a:r>
              <a:rPr lang="en-GB" sz="2400" dirty="0" smtClean="0"/>
              <a:t>Came into force 6 April 2016</a:t>
            </a:r>
          </a:p>
          <a:p>
            <a:r>
              <a:rPr lang="en-GB" sz="2400" dirty="0" smtClean="0"/>
              <a:t>Supported </a:t>
            </a:r>
            <a:r>
              <a:rPr lang="en-GB" sz="2400" dirty="0" smtClean="0"/>
              <a:t>by regulations, codes of practice and guidance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709191"/>
            <a:ext cx="3888432" cy="4964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b="1" dirty="0" smtClean="0"/>
          </a:p>
          <a:p>
            <a:r>
              <a:rPr lang="en-GB" sz="2400" b="1" dirty="0" err="1" smtClean="0"/>
              <a:t>Trawsnewid</a:t>
            </a:r>
            <a:r>
              <a:rPr lang="en-GB" sz="2400" b="1" dirty="0" smtClean="0"/>
              <a:t> y </a:t>
            </a:r>
            <a:r>
              <a:rPr lang="en-GB" sz="2400" b="1" dirty="0" err="1" smtClean="0"/>
              <a:t>ffordd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mae</a:t>
            </a:r>
            <a:r>
              <a:rPr lang="en-GB" sz="2400" b="1" dirty="0"/>
              <a:t> </a:t>
            </a:r>
            <a:r>
              <a:rPr lang="en-GB" sz="2400" b="1" dirty="0" err="1" smtClean="0"/>
              <a:t>iechyd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gofal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cymdeithasol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yn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cael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darparu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yng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Nghymru</a:t>
            </a:r>
            <a:endParaRPr lang="en-GB" sz="2400" b="1" dirty="0" smtClean="0"/>
          </a:p>
          <a:p>
            <a:endParaRPr lang="en-GB" sz="1600" b="1" dirty="0"/>
          </a:p>
          <a:p>
            <a:r>
              <a:rPr lang="en-GB" sz="2400" dirty="0" err="1" smtClean="0"/>
              <a:t>Daeth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rym</a:t>
            </a:r>
            <a:r>
              <a:rPr lang="en-GB" sz="2400" dirty="0" smtClean="0"/>
              <a:t> </a:t>
            </a:r>
            <a:r>
              <a:rPr lang="en-GB" sz="2400" dirty="0" err="1" smtClean="0"/>
              <a:t>ar</a:t>
            </a:r>
            <a:r>
              <a:rPr lang="en-GB" sz="2400" dirty="0" smtClean="0"/>
              <a:t> 6 </a:t>
            </a:r>
            <a:r>
              <a:rPr lang="en-GB" sz="2400" dirty="0" err="1" smtClean="0"/>
              <a:t>Ebrill</a:t>
            </a:r>
            <a:r>
              <a:rPr lang="en-GB" sz="2400" dirty="0" smtClean="0"/>
              <a:t> 2016</a:t>
            </a:r>
          </a:p>
          <a:p>
            <a:endParaRPr lang="en-GB" sz="1600" dirty="0" smtClean="0"/>
          </a:p>
          <a:p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cael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hategu</a:t>
            </a:r>
            <a:r>
              <a:rPr lang="en-GB" sz="2400" dirty="0" smtClean="0"/>
              <a:t> </a:t>
            </a:r>
            <a:r>
              <a:rPr lang="en-GB" sz="2400" dirty="0" err="1" smtClean="0"/>
              <a:t>gan</a:t>
            </a:r>
            <a:r>
              <a:rPr lang="en-GB" sz="2400" dirty="0" smtClean="0"/>
              <a:t> </a:t>
            </a:r>
            <a:r>
              <a:rPr lang="en-GB" sz="2400" dirty="0" err="1" smtClean="0"/>
              <a:t>reoliadau</a:t>
            </a:r>
            <a:r>
              <a:rPr lang="en-GB" sz="2400" dirty="0" smtClean="0"/>
              <a:t>, </a:t>
            </a:r>
            <a:r>
              <a:rPr lang="en-GB" sz="2400" dirty="0" err="1" smtClean="0"/>
              <a:t>codau</a:t>
            </a:r>
            <a:r>
              <a:rPr lang="en-GB" sz="2400" dirty="0" smtClean="0"/>
              <a:t> </a:t>
            </a:r>
            <a:r>
              <a:rPr lang="en-GB" sz="2400" dirty="0" err="1" smtClean="0"/>
              <a:t>ymarfer</a:t>
            </a:r>
            <a:r>
              <a:rPr lang="en-GB" sz="2400" dirty="0" smtClean="0"/>
              <a:t> a </a:t>
            </a:r>
            <a:r>
              <a:rPr lang="en-GB" sz="2400" dirty="0" err="1" smtClean="0"/>
              <a:t>chanllawiau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2471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/>
              <a:t>Egwyddorion</a:t>
            </a:r>
            <a:r>
              <a:rPr lang="en-GB" sz="3200" b="1" dirty="0" smtClean="0"/>
              <a:t> y </a:t>
            </a:r>
            <a:r>
              <a:rPr lang="en-GB" sz="3200" b="1" dirty="0" err="1" smtClean="0"/>
              <a:t>Ddeddf</a:t>
            </a:r>
            <a:r>
              <a:rPr lang="en-GB" sz="3200" b="1" dirty="0" smtClean="0"/>
              <a:t> </a:t>
            </a:r>
            <a:br>
              <a:rPr lang="en-GB" sz="3200" b="1" dirty="0" smtClean="0"/>
            </a:br>
            <a:r>
              <a:rPr lang="en-GB" sz="3200" b="1" dirty="0" smtClean="0"/>
              <a:t>Principles of the Act</a:t>
            </a:r>
            <a:endParaRPr lang="en-GB" sz="3200" b="1" dirty="0"/>
          </a:p>
        </p:txBody>
      </p:sp>
      <p:pic>
        <p:nvPicPr>
          <p:cNvPr id="4" name="Content Placeholder 3" descr="C:\Users\xerrim\AppData\Local\Microsoft\Windows\Temporary Internet Files\Content.Word\Untitled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06811"/>
            <a:ext cx="2190750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46496" y="4167113"/>
            <a:ext cx="1475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7030A0"/>
                </a:solidFill>
                <a:latin typeface="Museo Slab 900"/>
                <a:ea typeface="Times New Roman"/>
                <a:cs typeface="Museo Slab 900"/>
              </a:rPr>
              <a:t>Well-being</a:t>
            </a:r>
            <a:endParaRPr lang="en-GB" sz="2000" dirty="0">
              <a:solidFill>
                <a:srgbClr val="000000"/>
              </a:solidFill>
              <a:effectLst/>
              <a:latin typeface="Museo Slab 900"/>
              <a:ea typeface="Times New Roman"/>
              <a:cs typeface="Museo Slab 900"/>
            </a:endParaRPr>
          </a:p>
        </p:txBody>
      </p:sp>
      <p:pic>
        <p:nvPicPr>
          <p:cNvPr id="8" name="Picture 7" descr="C:\Users\xerrim\AppData\Local\Microsoft\Windows\Temporary Internet Files\Content.Word\Untitled-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715" y="1856606"/>
            <a:ext cx="2146300" cy="2087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xerrim\AppData\Local\Microsoft\Windows\Temporary Internet Files\Content.Word\Untitled-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015" y="1843906"/>
            <a:ext cx="2147570" cy="208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xerrim\AppData\Local\Microsoft\Windows\Temporary Internet Files\Content.Word\Untitled-4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585" y="1856606"/>
            <a:ext cx="2150745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3013743" y="4151725"/>
            <a:ext cx="1026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E36C0A"/>
                </a:solidFill>
                <a:latin typeface="Museo Slab 900"/>
                <a:ea typeface="Times New Roman"/>
                <a:cs typeface="Museo Slab 900"/>
              </a:rPr>
              <a:t>People</a:t>
            </a:r>
            <a:endParaRPr lang="en-GB" sz="2000" dirty="0">
              <a:solidFill>
                <a:srgbClr val="000000"/>
              </a:solidFill>
              <a:effectLst/>
              <a:latin typeface="Museo Slab 900"/>
              <a:ea typeface="Times New Roman"/>
              <a:cs typeface="Museo Slab 90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35384" y="4167113"/>
            <a:ext cx="1876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267C55"/>
                </a:solidFill>
                <a:latin typeface="Museo Slab 900"/>
                <a:ea typeface="Times New Roman"/>
                <a:cs typeface="Museo Slab 900"/>
              </a:rPr>
              <a:t>Partnership &amp;</a:t>
            </a:r>
            <a:endParaRPr lang="en-GB" sz="2000" dirty="0">
              <a:solidFill>
                <a:srgbClr val="000000"/>
              </a:solidFill>
              <a:latin typeface="Museo Slab 900"/>
              <a:ea typeface="Times New Roman"/>
              <a:cs typeface="Museo Slab 900"/>
            </a:endParaRPr>
          </a:p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267C55"/>
                </a:solidFill>
                <a:latin typeface="Museo Slab 900"/>
                <a:ea typeface="Times New Roman"/>
                <a:cs typeface="Museo Slab 900"/>
              </a:rPr>
              <a:t>Integration</a:t>
            </a:r>
            <a:endParaRPr lang="en-GB" sz="2000" dirty="0">
              <a:solidFill>
                <a:srgbClr val="000000"/>
              </a:solidFill>
              <a:effectLst/>
              <a:latin typeface="Museo Slab 900"/>
              <a:ea typeface="Times New Roman"/>
              <a:cs typeface="Museo Slab 90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7782" y="4131594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C00000"/>
                </a:solidFill>
                <a:latin typeface="Museo Slab 900"/>
                <a:ea typeface="Times New Roman"/>
                <a:cs typeface="Museo Slab 900"/>
              </a:rPr>
              <a:t>Prevention</a:t>
            </a:r>
            <a:endParaRPr lang="en-GB" sz="2000" dirty="0">
              <a:solidFill>
                <a:srgbClr val="000000"/>
              </a:solidFill>
              <a:effectLst/>
              <a:latin typeface="Museo Slab 900"/>
              <a:ea typeface="Times New Roman"/>
              <a:cs typeface="Museo Slab 90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496" y="4939340"/>
            <a:ext cx="1593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7030A0"/>
                </a:solidFill>
                <a:latin typeface="Museo Slab 900"/>
              </a:rPr>
              <a:t>Llesiant</a:t>
            </a:r>
            <a:endParaRPr lang="en-GB" sz="2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4925680"/>
            <a:ext cx="1593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Museo Slab 900"/>
              </a:rPr>
              <a:t>  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  <a:latin typeface="Museo Slab 900"/>
              </a:rPr>
              <a:t>Pobl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441" y="5115495"/>
            <a:ext cx="2103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err="1" smtClean="0">
                <a:solidFill>
                  <a:srgbClr val="267C55"/>
                </a:solidFill>
                <a:latin typeface="Museo Slab 900"/>
                <a:ea typeface="Times New Roman"/>
                <a:cs typeface="Museo Slab 900"/>
              </a:rPr>
              <a:t>Partneriaeth</a:t>
            </a:r>
            <a:r>
              <a:rPr lang="en-GB" sz="2000" b="1" dirty="0" smtClean="0">
                <a:solidFill>
                  <a:srgbClr val="267C55"/>
                </a:solidFill>
                <a:latin typeface="Museo Slab 900"/>
                <a:ea typeface="Times New Roman"/>
                <a:cs typeface="Museo Slab 900"/>
              </a:rPr>
              <a:t> ac </a:t>
            </a:r>
            <a:r>
              <a:rPr lang="en-GB" sz="2000" b="1" dirty="0" err="1" smtClean="0">
                <a:solidFill>
                  <a:srgbClr val="267C55"/>
                </a:solidFill>
                <a:latin typeface="Museo Slab 900"/>
                <a:ea typeface="Times New Roman"/>
                <a:cs typeface="Museo Slab 900"/>
              </a:rPr>
              <a:t>Integreiddio</a:t>
            </a:r>
            <a:endParaRPr lang="en-GB" sz="2000" dirty="0">
              <a:solidFill>
                <a:srgbClr val="000000"/>
              </a:solidFill>
              <a:latin typeface="Museo Slab 900"/>
              <a:ea typeface="Times New Roman"/>
              <a:cs typeface="Museo Slab 90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4771" y="5124006"/>
            <a:ext cx="1593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  <a:latin typeface="Museo Slab 900"/>
                <a:ea typeface="Times New Roman"/>
                <a:cs typeface="Museo Slab 900"/>
              </a:rPr>
              <a:t>Atal</a:t>
            </a:r>
            <a:r>
              <a:rPr lang="en-GB" b="1" dirty="0" smtClean="0">
                <a:solidFill>
                  <a:srgbClr val="C00000"/>
                </a:solidFill>
                <a:latin typeface="Museo Slab 900"/>
                <a:ea typeface="Times New Roman"/>
                <a:cs typeface="Museo Slab 900"/>
              </a:rPr>
              <a:t> </a:t>
            </a:r>
            <a:endParaRPr lang="en-GB" dirty="0">
              <a:solidFill>
                <a:srgbClr val="000000"/>
              </a:solidFill>
              <a:latin typeface="Museo Slab 900"/>
              <a:ea typeface="Times New Roman"/>
              <a:cs typeface="Museo Slab 90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49" y="116632"/>
            <a:ext cx="7814930" cy="1143000"/>
          </a:xfrm>
        </p:spPr>
        <p:txBody>
          <a:bodyPr>
            <a:normAutofit/>
          </a:bodyPr>
          <a:lstStyle/>
          <a:p>
            <a:r>
              <a:rPr lang="en-GB" sz="3200" b="1" dirty="0" err="1" smtClean="0">
                <a:cs typeface="Arial" panose="020B0604020202020204" pitchFamily="34" charset="0"/>
              </a:rPr>
              <a:t>Byrddau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cs typeface="Arial" panose="020B0604020202020204" pitchFamily="34" charset="0"/>
              </a:rPr>
              <a:t>partneriaeth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cs typeface="Arial" panose="020B0604020202020204" pitchFamily="34" charset="0"/>
              </a:rPr>
              <a:t>lleol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br>
              <a:rPr lang="en-GB" sz="3200" b="1" dirty="0" smtClean="0">
                <a:cs typeface="Arial" panose="020B0604020202020204" pitchFamily="34" charset="0"/>
              </a:rPr>
            </a:br>
            <a:r>
              <a:rPr lang="en-GB" sz="3200" b="1" dirty="0" smtClean="0">
                <a:cs typeface="Arial" panose="020B0604020202020204" pitchFamily="34" charset="0"/>
              </a:rPr>
              <a:t>Regional partnership boards</a:t>
            </a:r>
            <a:endParaRPr lang="en-GB" sz="32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908720"/>
            <a:ext cx="375446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200" dirty="0" smtClean="0"/>
          </a:p>
          <a:p>
            <a:endParaRPr lang="en-GB" sz="800" dirty="0" smtClean="0"/>
          </a:p>
          <a:p>
            <a:r>
              <a:rPr lang="en-GB" sz="2400" dirty="0" smtClean="0"/>
              <a:t>Drive </a:t>
            </a:r>
            <a:r>
              <a:rPr lang="en-GB" sz="2400" dirty="0"/>
              <a:t>forward effective delivery of integrated </a:t>
            </a:r>
            <a:r>
              <a:rPr lang="en-GB" sz="2400" dirty="0" smtClean="0"/>
              <a:t>health </a:t>
            </a:r>
            <a:r>
              <a:rPr lang="en-GB" sz="2400" dirty="0"/>
              <a:t>and </a:t>
            </a:r>
            <a:r>
              <a:rPr lang="en-GB" sz="2400" dirty="0" smtClean="0"/>
              <a:t>social services</a:t>
            </a:r>
          </a:p>
          <a:p>
            <a:endParaRPr lang="en-GB" sz="2400" dirty="0" smtClean="0"/>
          </a:p>
          <a:p>
            <a:r>
              <a:rPr lang="en-GB" sz="2400" dirty="0" smtClean="0"/>
              <a:t>Respond </a:t>
            </a:r>
            <a:r>
              <a:rPr lang="en-GB" sz="2400" dirty="0"/>
              <a:t>to </a:t>
            </a:r>
            <a:r>
              <a:rPr lang="en-GB" sz="2400" dirty="0" smtClean="0"/>
              <a:t>population needs assessments under the Act</a:t>
            </a:r>
          </a:p>
          <a:p>
            <a:endParaRPr lang="en-GB" sz="2400" dirty="0" smtClean="0"/>
          </a:p>
          <a:p>
            <a:r>
              <a:rPr lang="en-GB" sz="2400" dirty="0" smtClean="0"/>
              <a:t>Required to pool funds, e.g. for care home functions by April 2018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912565"/>
            <a:ext cx="3888432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 smtClean="0"/>
          </a:p>
          <a:p>
            <a:r>
              <a:rPr lang="en-GB" sz="2400" dirty="0" err="1" smtClean="0"/>
              <a:t>Gyrru’r</a:t>
            </a:r>
            <a:r>
              <a:rPr lang="en-GB" sz="2400" dirty="0" smtClean="0"/>
              <a:t> </a:t>
            </a:r>
            <a:r>
              <a:rPr lang="en-GB" sz="2400" dirty="0" err="1" smtClean="0"/>
              <a:t>gwaith</a:t>
            </a:r>
            <a:r>
              <a:rPr lang="en-GB" sz="2400" dirty="0" smtClean="0"/>
              <a:t> o </a:t>
            </a:r>
            <a:r>
              <a:rPr lang="en-GB" sz="2400" dirty="0" err="1" smtClean="0"/>
              <a:t>ddarparu</a:t>
            </a:r>
            <a:r>
              <a:rPr lang="en-GB" sz="2400" dirty="0" smtClean="0"/>
              <a:t> </a:t>
            </a:r>
            <a:r>
              <a:rPr lang="en-GB" sz="2400" dirty="0" err="1" smtClean="0"/>
              <a:t>gwasanaethau</a:t>
            </a:r>
            <a:r>
              <a:rPr lang="en-GB" sz="2400" dirty="0" smtClean="0"/>
              <a:t> </a:t>
            </a:r>
            <a:r>
              <a:rPr lang="en-GB" sz="2400" dirty="0" err="1" smtClean="0"/>
              <a:t>iechyd</a:t>
            </a:r>
            <a:r>
              <a:rPr lang="en-GB" sz="2400" dirty="0" smtClean="0"/>
              <a:t> a </a:t>
            </a:r>
            <a:r>
              <a:rPr lang="en-GB" sz="2400" dirty="0" err="1" smtClean="0"/>
              <a:t>gwasanaethau</a:t>
            </a:r>
            <a:r>
              <a:rPr lang="en-GB" sz="2400" dirty="0" smtClean="0"/>
              <a:t> </a:t>
            </a:r>
            <a:r>
              <a:rPr lang="en-GB" sz="2400" dirty="0" err="1" smtClean="0"/>
              <a:t>cymdeithasol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effeithiol</a:t>
            </a:r>
            <a:endParaRPr lang="en-GB" sz="2400" dirty="0" smtClean="0"/>
          </a:p>
          <a:p>
            <a:endParaRPr lang="en-GB" sz="800" dirty="0" smtClean="0"/>
          </a:p>
          <a:p>
            <a:r>
              <a:rPr lang="en-GB" sz="2400" dirty="0" err="1" smtClean="0"/>
              <a:t>Ymateb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asesiadau</a:t>
            </a:r>
            <a:r>
              <a:rPr lang="en-GB" sz="2400" dirty="0" smtClean="0"/>
              <a:t> o </a:t>
            </a:r>
            <a:r>
              <a:rPr lang="en-GB" sz="2400" dirty="0" err="1" smtClean="0"/>
              <a:t>anghenion</a:t>
            </a:r>
            <a:r>
              <a:rPr lang="en-GB" sz="2400" dirty="0" smtClean="0"/>
              <a:t> y </a:t>
            </a:r>
            <a:r>
              <a:rPr lang="en-GB" sz="2400" dirty="0" err="1" smtClean="0"/>
              <a:t>boblogaeth</a:t>
            </a:r>
            <a:r>
              <a:rPr lang="en-GB" sz="2400" dirty="0" smtClean="0"/>
              <a:t> o </a:t>
            </a:r>
            <a:r>
              <a:rPr lang="en-GB" sz="2400" dirty="0" err="1" smtClean="0"/>
              <a:t>dan</a:t>
            </a:r>
            <a:r>
              <a:rPr lang="en-GB" sz="2400" dirty="0" smtClean="0"/>
              <a:t> y </a:t>
            </a:r>
            <a:r>
              <a:rPr lang="en-GB" sz="2400" dirty="0" err="1" smtClean="0"/>
              <a:t>Ddeddf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err="1"/>
              <a:t>C</a:t>
            </a:r>
            <a:r>
              <a:rPr lang="en-GB" sz="2400" dirty="0" err="1" smtClean="0"/>
              <a:t>yfuno</a:t>
            </a:r>
            <a:r>
              <a:rPr lang="en-GB" sz="2400" dirty="0" smtClean="0"/>
              <a:t> </a:t>
            </a:r>
            <a:r>
              <a:rPr lang="en-GB" sz="2400" dirty="0" err="1" smtClean="0"/>
              <a:t>adnoddau</a:t>
            </a:r>
            <a:r>
              <a:rPr lang="en-GB" sz="2400" dirty="0" smtClean="0"/>
              <a:t> </a:t>
            </a:r>
            <a:r>
              <a:rPr lang="en-GB" sz="2400" dirty="0" err="1" smtClean="0"/>
              <a:t>ariannol</a:t>
            </a:r>
            <a:r>
              <a:rPr lang="en-GB" sz="2400" dirty="0" smtClean="0"/>
              <a:t>, </a:t>
            </a:r>
            <a:r>
              <a:rPr lang="en-GB" sz="2400" dirty="0" err="1" smtClean="0"/>
              <a:t>e.e</a:t>
            </a:r>
            <a:r>
              <a:rPr lang="en-GB" sz="2400" dirty="0" smtClean="0"/>
              <a:t>. </a:t>
            </a:r>
            <a:r>
              <a:rPr lang="en-GB" sz="2400" dirty="0" err="1" smtClean="0"/>
              <a:t>ar</a:t>
            </a:r>
            <a:r>
              <a:rPr lang="en-GB" sz="2400" dirty="0" smtClean="0"/>
              <a:t> </a:t>
            </a:r>
            <a:r>
              <a:rPr lang="en-GB" sz="2400" dirty="0" err="1" smtClean="0"/>
              <a:t>gyfer</a:t>
            </a:r>
            <a:r>
              <a:rPr lang="en-GB" sz="2400" dirty="0" smtClean="0"/>
              <a:t> </a:t>
            </a:r>
            <a:r>
              <a:rPr lang="en-GB" sz="2400" dirty="0" err="1" smtClean="0"/>
              <a:t>swyddogaethau</a:t>
            </a:r>
            <a:r>
              <a:rPr lang="en-GB" sz="2400" dirty="0" smtClean="0"/>
              <a:t> </a:t>
            </a:r>
            <a:r>
              <a:rPr lang="en-GB" sz="2400" dirty="0" err="1" smtClean="0"/>
              <a:t>cartrefi</a:t>
            </a:r>
            <a:r>
              <a:rPr lang="en-GB" sz="2400" dirty="0" smtClean="0"/>
              <a:t> </a:t>
            </a:r>
            <a:r>
              <a:rPr lang="en-GB" sz="2400" dirty="0" err="1" smtClean="0"/>
              <a:t>gofal</a:t>
            </a:r>
            <a:r>
              <a:rPr lang="en-GB" sz="2400" dirty="0" smtClean="0"/>
              <a:t> </a:t>
            </a:r>
            <a:r>
              <a:rPr lang="en-GB" sz="2400" dirty="0" err="1" smtClean="0"/>
              <a:t>erbyn</a:t>
            </a:r>
            <a:r>
              <a:rPr lang="en-GB" sz="2400" dirty="0" smtClean="0"/>
              <a:t> </a:t>
            </a:r>
            <a:r>
              <a:rPr lang="en-GB" sz="2400" dirty="0" err="1" smtClean="0"/>
              <a:t>Ebrill</a:t>
            </a:r>
            <a:r>
              <a:rPr lang="en-GB" sz="2400" dirty="0" smtClean="0"/>
              <a:t> 2018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8996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49" y="116632"/>
            <a:ext cx="781493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cs typeface="Arial" panose="020B0604020202020204" pitchFamily="34" charset="0"/>
              </a:rPr>
              <a:t>Byrddau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cs typeface="Arial" panose="020B0604020202020204" pitchFamily="34" charset="0"/>
              </a:rPr>
              <a:t>partneriaeth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cs typeface="Arial" panose="020B0604020202020204" pitchFamily="34" charset="0"/>
              </a:rPr>
              <a:t>lleol</a:t>
            </a:r>
            <a:r>
              <a:rPr lang="en-GB" sz="3200" b="1" dirty="0" smtClean="0">
                <a:cs typeface="Arial" panose="020B0604020202020204" pitchFamily="34" charset="0"/>
              </a:rPr>
              <a:t> </a:t>
            </a:r>
            <a:br>
              <a:rPr lang="en-GB" sz="3200" b="1" dirty="0" smtClean="0">
                <a:cs typeface="Arial" panose="020B0604020202020204" pitchFamily="34" charset="0"/>
              </a:rPr>
            </a:br>
            <a:r>
              <a:rPr lang="en-GB" sz="3200" b="1" dirty="0" smtClean="0">
                <a:cs typeface="Arial" panose="020B0604020202020204" pitchFamily="34" charset="0"/>
              </a:rPr>
              <a:t>Regional partnership boards</a:t>
            </a:r>
            <a:endParaRPr lang="en-GB" sz="32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764704"/>
            <a:ext cx="450256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200" dirty="0" smtClean="0"/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7 boards established on the health board footprint</a:t>
            </a:r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/>
              <a:t>Membership includes local </a:t>
            </a:r>
            <a:r>
              <a:rPr lang="en-GB" sz="2400" dirty="0"/>
              <a:t>authorities, health </a:t>
            </a:r>
            <a:r>
              <a:rPr lang="en-GB" sz="2400" dirty="0" smtClean="0"/>
              <a:t>board, </a:t>
            </a:r>
            <a:r>
              <a:rPr lang="en-GB" sz="2400" dirty="0"/>
              <a:t>third sector, care providers and citizens</a:t>
            </a:r>
          </a:p>
          <a:p>
            <a:endParaRPr lang="en-GB" sz="1200" dirty="0" smtClean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836712"/>
            <a:ext cx="4502562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200" dirty="0" smtClean="0"/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7 </a:t>
            </a:r>
            <a:r>
              <a:rPr lang="en-GB" sz="2400" dirty="0" err="1" smtClean="0">
                <a:solidFill>
                  <a:prstClr val="black"/>
                </a:solidFill>
              </a:rPr>
              <a:t>bwrdd</a:t>
            </a:r>
            <a:r>
              <a:rPr lang="en-GB" sz="2400" dirty="0" smtClean="0">
                <a:solidFill>
                  <a:prstClr val="black"/>
                </a:solidFill>
              </a:rPr>
              <a:t>  </a:t>
            </a:r>
            <a:r>
              <a:rPr lang="en-GB" sz="2400" dirty="0" err="1" smtClean="0">
                <a:solidFill>
                  <a:prstClr val="black"/>
                </a:solidFill>
              </a:rPr>
              <a:t>wedi’u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sefydlu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ar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batrwm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daearyddol</a:t>
            </a:r>
            <a:r>
              <a:rPr lang="en-GB" sz="2400" dirty="0" smtClean="0">
                <a:solidFill>
                  <a:prstClr val="black"/>
                </a:solidFill>
              </a:rPr>
              <a:t> y </a:t>
            </a:r>
            <a:r>
              <a:rPr lang="en-GB" sz="2400" dirty="0" err="1" smtClean="0">
                <a:solidFill>
                  <a:prstClr val="black"/>
                </a:solidFill>
              </a:rPr>
              <a:t>byrddau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iechyd</a:t>
            </a:r>
            <a:endParaRPr lang="en-GB" sz="2400" dirty="0" smtClean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Mae </a:t>
            </a:r>
            <a:r>
              <a:rPr lang="en-GB" sz="2400" dirty="0" err="1" smtClean="0">
                <a:solidFill>
                  <a:prstClr val="black"/>
                </a:solidFill>
              </a:rPr>
              <a:t>aelodaeth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yn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g</a:t>
            </a:r>
            <a:r>
              <a:rPr lang="en-GB" sz="2400" dirty="0" err="1" smtClean="0">
                <a:solidFill>
                  <a:prstClr val="black"/>
                </a:solidFill>
              </a:rPr>
              <a:t>ynnwys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/>
              <a:t>awdurdodau</a:t>
            </a:r>
            <a:r>
              <a:rPr lang="en-GB" sz="2400" dirty="0" smtClean="0"/>
              <a:t> </a:t>
            </a:r>
            <a:r>
              <a:rPr lang="en-GB" sz="2400" dirty="0" err="1" smtClean="0"/>
              <a:t>lleol</a:t>
            </a:r>
            <a:r>
              <a:rPr lang="en-GB" sz="2400" dirty="0" smtClean="0"/>
              <a:t>, y </a:t>
            </a:r>
            <a:r>
              <a:rPr lang="en-GB" sz="2400" dirty="0" err="1" smtClean="0"/>
              <a:t>bwrdd</a:t>
            </a:r>
            <a:r>
              <a:rPr lang="en-GB" sz="2400" dirty="0" smtClean="0"/>
              <a:t> </a:t>
            </a:r>
            <a:r>
              <a:rPr lang="en-GB" sz="2400" dirty="0" err="1" smtClean="0"/>
              <a:t>iechyd</a:t>
            </a:r>
            <a:r>
              <a:rPr lang="en-GB" sz="2400" dirty="0" smtClean="0"/>
              <a:t>, y </a:t>
            </a:r>
            <a:r>
              <a:rPr lang="en-GB" sz="2400" dirty="0" err="1" smtClean="0"/>
              <a:t>trydydd</a:t>
            </a:r>
            <a:r>
              <a:rPr lang="en-GB" sz="2400" dirty="0" smtClean="0"/>
              <a:t> sector, </a:t>
            </a:r>
            <a:r>
              <a:rPr lang="en-GB" sz="2400" dirty="0" err="1" smtClean="0"/>
              <a:t>darparwyr</a:t>
            </a:r>
            <a:r>
              <a:rPr lang="en-GB" sz="2400" dirty="0" smtClean="0"/>
              <a:t> </a:t>
            </a:r>
            <a:r>
              <a:rPr lang="en-GB" sz="2400" dirty="0" err="1" smtClean="0"/>
              <a:t>gofal</a:t>
            </a:r>
            <a:r>
              <a:rPr lang="en-GB" sz="2400" dirty="0" smtClean="0"/>
              <a:t>  a </a:t>
            </a:r>
            <a:r>
              <a:rPr lang="en-GB" sz="2400" dirty="0" err="1" smtClean="0"/>
              <a:t>dinasyddion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447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Y </a:t>
            </a:r>
            <a:r>
              <a:rPr lang="en-GB" sz="3200" b="1" dirty="0" err="1" smtClean="0"/>
              <a:t>Gronfa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Gofal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Integredig</a:t>
            </a:r>
            <a:r>
              <a:rPr lang="en-GB" sz="3200" b="1" dirty="0" smtClean="0"/>
              <a:t> </a:t>
            </a:r>
            <a:br>
              <a:rPr lang="en-GB" sz="3200" b="1" dirty="0" smtClean="0"/>
            </a:br>
            <a:r>
              <a:rPr lang="en-GB" sz="3200" b="1" dirty="0" smtClean="0"/>
              <a:t>Integrated Care Fund (ICF)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600200"/>
            <a:ext cx="4086786" cy="4525963"/>
          </a:xfrm>
        </p:spPr>
        <p:txBody>
          <a:bodyPr>
            <a:normAutofit fontScale="92500" lnSpcReduction="10000"/>
          </a:bodyPr>
          <a:lstStyle/>
          <a:p>
            <a:endParaRPr lang="en-GB" altLang="en-US" sz="2400" b="1" dirty="0" smtClean="0"/>
          </a:p>
          <a:p>
            <a:r>
              <a:rPr lang="en-GB" altLang="en-US" sz="2400" b="1" dirty="0" smtClean="0"/>
              <a:t>£</a:t>
            </a:r>
            <a:r>
              <a:rPr lang="en-GB" altLang="en-US" sz="2400" b="1" dirty="0"/>
              <a:t>50 million </a:t>
            </a:r>
            <a:r>
              <a:rPr lang="en-GB" altLang="en-US" sz="2400" dirty="0"/>
              <a:t>revenue and </a:t>
            </a:r>
            <a:r>
              <a:rPr lang="en-GB" altLang="en-US" sz="2400" b="1" dirty="0"/>
              <a:t>£10 million </a:t>
            </a:r>
            <a:r>
              <a:rPr lang="en-GB" altLang="en-US" sz="2400" dirty="0"/>
              <a:t>capital funding </a:t>
            </a:r>
            <a:r>
              <a:rPr lang="en-GB" altLang="en-US" sz="2400" dirty="0" smtClean="0"/>
              <a:t>2016-17 and 2017-18</a:t>
            </a:r>
          </a:p>
          <a:p>
            <a:endParaRPr lang="en-GB" altLang="en-US" sz="2400" dirty="0"/>
          </a:p>
          <a:p>
            <a:r>
              <a:rPr lang="en-GB" altLang="en-US" sz="2400" dirty="0"/>
              <a:t>The aim of the ICF is to drive and enable integrated working between social services, health, housing, the third and independent </a:t>
            </a:r>
            <a:r>
              <a:rPr lang="en-GB" altLang="en-US" sz="2400" dirty="0" smtClean="0"/>
              <a:t>sectors</a:t>
            </a:r>
            <a:endParaRPr lang="en-GB" altLang="en-US" sz="2400" dirty="0"/>
          </a:p>
          <a:p>
            <a:pPr marL="0" indent="0">
              <a:buNone/>
            </a:pPr>
            <a:endParaRPr lang="en-GB" altLang="en-US" sz="2400" dirty="0" smtClean="0"/>
          </a:p>
          <a:p>
            <a:r>
              <a:rPr lang="en-GB" sz="2400" dirty="0"/>
              <a:t>The </a:t>
            </a:r>
            <a:r>
              <a:rPr lang="en-GB" sz="2400" dirty="0" smtClean="0"/>
              <a:t>ICF is a </a:t>
            </a:r>
            <a:r>
              <a:rPr lang="en-GB" sz="2400" dirty="0"/>
              <a:t>driver for implementation of the </a:t>
            </a:r>
            <a:r>
              <a:rPr lang="en-GB" sz="2400" dirty="0" smtClean="0"/>
              <a:t>Act</a:t>
            </a:r>
            <a:endParaRPr lang="en-GB" sz="2400" dirty="0"/>
          </a:p>
          <a:p>
            <a:endParaRPr lang="en-GB" altLang="en-US" sz="2400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25091" y="1988840"/>
            <a:ext cx="40867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000" b="1" dirty="0" smtClean="0"/>
              <a:t>£50 </a:t>
            </a:r>
            <a:r>
              <a:rPr lang="en-GB" altLang="en-US" sz="2000" b="1" dirty="0" err="1" smtClean="0"/>
              <a:t>miliwn</a:t>
            </a:r>
            <a:r>
              <a:rPr lang="en-GB" altLang="en-US" sz="2000" b="1" dirty="0" smtClean="0"/>
              <a:t> </a:t>
            </a:r>
            <a:r>
              <a:rPr lang="en-GB" altLang="en-US" sz="2000" dirty="0" smtClean="0"/>
              <a:t>o </a:t>
            </a:r>
            <a:r>
              <a:rPr lang="en-GB" altLang="en-US" sz="2000" dirty="0" err="1" smtClean="0"/>
              <a:t>refeniw</a:t>
            </a:r>
            <a:r>
              <a:rPr lang="en-GB" altLang="en-US" sz="2000" dirty="0" smtClean="0"/>
              <a:t> a </a:t>
            </a:r>
            <a:r>
              <a:rPr lang="en-GB" altLang="en-US" sz="2000" b="1" dirty="0" smtClean="0"/>
              <a:t>£10 </a:t>
            </a:r>
            <a:r>
              <a:rPr lang="en-GB" altLang="en-US" sz="2000" b="1" dirty="0" err="1" smtClean="0"/>
              <a:t>miliwn</a:t>
            </a:r>
            <a:r>
              <a:rPr lang="en-GB" altLang="en-US" sz="2000" b="1" dirty="0" smtClean="0"/>
              <a:t> </a:t>
            </a:r>
            <a:r>
              <a:rPr lang="en-GB" altLang="en-US" sz="2000" dirty="0" smtClean="0"/>
              <a:t>o </a:t>
            </a:r>
            <a:r>
              <a:rPr lang="en-GB" altLang="en-US" sz="2000" dirty="0" err="1" smtClean="0"/>
              <a:t>gyllid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cyfalaf</a:t>
            </a:r>
            <a:r>
              <a:rPr lang="en-GB" altLang="en-US" sz="2000" dirty="0" smtClean="0"/>
              <a:t>, 2016-17 a 2017-18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Nod y </a:t>
            </a:r>
            <a:r>
              <a:rPr lang="en-GB" altLang="en-US" sz="2000" dirty="0" err="1" smtClean="0"/>
              <a:t>Gronfa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yw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ysgogi</a:t>
            </a:r>
            <a:r>
              <a:rPr lang="en-GB" altLang="en-US" sz="2000" dirty="0" smtClean="0"/>
              <a:t> a </a:t>
            </a:r>
            <a:r>
              <a:rPr lang="en-GB" altLang="en-US" sz="2000" dirty="0" err="1" smtClean="0"/>
              <a:t>galluogi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gwaith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integredig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rhwng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gwasanaethau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cymdeithasol</a:t>
            </a:r>
            <a:r>
              <a:rPr lang="en-GB" altLang="en-US" sz="2000" dirty="0" smtClean="0"/>
              <a:t>, </a:t>
            </a:r>
            <a:r>
              <a:rPr lang="en-GB" altLang="en-US" sz="2000" dirty="0" err="1" smtClean="0"/>
              <a:t>iechyd</a:t>
            </a:r>
            <a:r>
              <a:rPr lang="en-GB" altLang="en-US" sz="2000" dirty="0" smtClean="0"/>
              <a:t>, tai, y </a:t>
            </a:r>
            <a:r>
              <a:rPr lang="en-GB" altLang="en-US" sz="2000" dirty="0" err="1" smtClean="0"/>
              <a:t>trydydd</a:t>
            </a:r>
            <a:r>
              <a:rPr lang="en-GB" altLang="en-US" sz="2000" dirty="0" smtClean="0"/>
              <a:t> sector </a:t>
            </a:r>
            <a:r>
              <a:rPr lang="en-GB" altLang="en-US" sz="2000" dirty="0" err="1" smtClean="0"/>
              <a:t>a’r</a:t>
            </a:r>
            <a:r>
              <a:rPr lang="en-GB" altLang="en-US" sz="2000" dirty="0" smtClean="0"/>
              <a:t> sector </a:t>
            </a:r>
            <a:r>
              <a:rPr lang="en-GB" altLang="en-US" sz="2000" dirty="0" err="1" smtClean="0"/>
              <a:t>annibynnol</a:t>
            </a:r>
            <a:r>
              <a:rPr lang="en-GB" altLang="en-US" sz="2000" dirty="0" smtClean="0"/>
              <a:t>  </a:t>
            </a:r>
          </a:p>
          <a:p>
            <a:endParaRPr lang="en-GB" sz="2000" dirty="0"/>
          </a:p>
          <a:p>
            <a:r>
              <a:rPr lang="en-GB" sz="2000" dirty="0" err="1" smtClean="0"/>
              <a:t>Mae’r</a:t>
            </a:r>
            <a:r>
              <a:rPr lang="en-GB" sz="2000" dirty="0" smtClean="0"/>
              <a:t> </a:t>
            </a:r>
            <a:r>
              <a:rPr lang="en-GB" sz="2000" dirty="0" err="1" smtClean="0"/>
              <a:t>Gronfa</a:t>
            </a:r>
            <a:r>
              <a:rPr lang="en-GB" sz="2000" dirty="0" smtClean="0"/>
              <a:t> </a:t>
            </a:r>
            <a:r>
              <a:rPr lang="en-GB" sz="2000" dirty="0" err="1" smtClean="0"/>
              <a:t>yn</a:t>
            </a:r>
            <a:r>
              <a:rPr lang="en-GB" sz="2000" dirty="0" smtClean="0"/>
              <a:t> un </a:t>
            </a:r>
            <a:r>
              <a:rPr lang="en-GB" sz="2000" dirty="0" err="1" smtClean="0"/>
              <a:t>o’r</a:t>
            </a:r>
            <a:r>
              <a:rPr lang="en-GB" sz="2000" dirty="0" smtClean="0"/>
              <a:t> </a:t>
            </a:r>
            <a:r>
              <a:rPr lang="en-GB" sz="2000" dirty="0" err="1" smtClean="0"/>
              <a:t>dulliau</a:t>
            </a:r>
            <a:r>
              <a:rPr lang="en-GB" sz="2000" dirty="0" smtClean="0"/>
              <a:t> o </a:t>
            </a:r>
            <a:r>
              <a:rPr lang="en-GB" sz="2000" dirty="0" err="1" smtClean="0"/>
              <a:t>roi’r</a:t>
            </a:r>
            <a:r>
              <a:rPr lang="en-GB" sz="2000" dirty="0" smtClean="0"/>
              <a:t> </a:t>
            </a:r>
            <a:r>
              <a:rPr lang="en-GB" sz="2000" dirty="0" err="1" smtClean="0"/>
              <a:t>Ddeddf</a:t>
            </a:r>
            <a:r>
              <a:rPr lang="en-GB" sz="2000" dirty="0" smtClean="0"/>
              <a:t> </a:t>
            </a:r>
            <a:r>
              <a:rPr lang="en-GB" sz="2000" dirty="0" err="1" smtClean="0"/>
              <a:t>ar</a:t>
            </a:r>
            <a:r>
              <a:rPr lang="en-GB" sz="2000" dirty="0" smtClean="0"/>
              <a:t> </a:t>
            </a:r>
            <a:r>
              <a:rPr lang="en-GB" sz="2000" dirty="0" err="1" smtClean="0"/>
              <a:t>waith</a:t>
            </a:r>
            <a:r>
              <a:rPr lang="en-GB" sz="2000" dirty="0" smtClean="0"/>
              <a:t> </a:t>
            </a:r>
          </a:p>
          <a:p>
            <a:endParaRPr lang="en-GB" altLang="en-US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Y </a:t>
            </a:r>
            <a:r>
              <a:rPr lang="en-GB" sz="3200" b="1" dirty="0" err="1" smtClean="0">
                <a:solidFill>
                  <a:prstClr val="black"/>
                </a:solidFill>
              </a:rPr>
              <a:t>Gronfa</a:t>
            </a:r>
            <a:r>
              <a:rPr lang="en-GB" sz="3200" b="1" dirty="0" smtClean="0">
                <a:solidFill>
                  <a:prstClr val="black"/>
                </a:solidFill>
              </a:rPr>
              <a:t> </a:t>
            </a:r>
            <a:r>
              <a:rPr lang="en-GB" sz="3200" b="1" dirty="0" err="1" smtClean="0">
                <a:solidFill>
                  <a:prstClr val="black"/>
                </a:solidFill>
              </a:rPr>
              <a:t>Gofal</a:t>
            </a:r>
            <a:r>
              <a:rPr lang="en-GB" sz="3200" b="1" dirty="0" smtClean="0">
                <a:solidFill>
                  <a:prstClr val="black"/>
                </a:solidFill>
              </a:rPr>
              <a:t> </a:t>
            </a:r>
            <a:r>
              <a:rPr lang="en-GB" sz="3200" b="1" dirty="0" err="1" smtClean="0">
                <a:solidFill>
                  <a:prstClr val="black"/>
                </a:solidFill>
              </a:rPr>
              <a:t>Integredig</a:t>
            </a:r>
            <a:r>
              <a:rPr lang="en-GB" sz="3200" b="1" dirty="0" smtClean="0">
                <a:solidFill>
                  <a:prstClr val="black"/>
                </a:solidFill>
              </a:rPr>
              <a:t> </a:t>
            </a:r>
            <a:br>
              <a:rPr lang="en-GB" sz="3200" b="1" dirty="0" smtClean="0">
                <a:solidFill>
                  <a:prstClr val="black"/>
                </a:solidFill>
              </a:rPr>
            </a:br>
            <a:r>
              <a:rPr lang="en-GB" sz="3200" b="1" dirty="0" smtClean="0">
                <a:solidFill>
                  <a:prstClr val="black"/>
                </a:solidFill>
              </a:rPr>
              <a:t>Integrated </a:t>
            </a:r>
            <a:r>
              <a:rPr lang="en-GB" sz="3200" b="1" dirty="0">
                <a:solidFill>
                  <a:prstClr val="black"/>
                </a:solidFill>
              </a:rPr>
              <a:t>Care Fund (ICF)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639341"/>
            <a:ext cx="4543986" cy="452596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GB" sz="2200" dirty="0" smtClean="0">
                <a:solidFill>
                  <a:prstClr val="black"/>
                </a:solidFill>
              </a:rPr>
              <a:t>Objectives </a:t>
            </a:r>
            <a:r>
              <a:rPr lang="en-GB" sz="2200" dirty="0">
                <a:solidFill>
                  <a:prstClr val="black"/>
                </a:solidFill>
              </a:rPr>
              <a:t>of ICF broadly in-line with priority areas for regional partnership </a:t>
            </a:r>
            <a:r>
              <a:rPr lang="en-GB" sz="2200" dirty="0" smtClean="0">
                <a:solidFill>
                  <a:prstClr val="black"/>
                </a:solidFill>
              </a:rPr>
              <a:t>boards:</a:t>
            </a:r>
          </a:p>
          <a:p>
            <a:pPr marL="608013">
              <a:buFont typeface="Courier New" panose="02070309020205020404" pitchFamily="49" charset="0"/>
              <a:buChar char="o"/>
              <a:defRPr/>
            </a:pPr>
            <a:endParaRPr lang="en-GB" sz="2200" dirty="0" smtClean="0"/>
          </a:p>
          <a:p>
            <a:pPr marL="608013" lvl="0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support frail and older </a:t>
            </a:r>
            <a:r>
              <a:rPr lang="en-GB" sz="2200" dirty="0" smtClean="0"/>
              <a:t>people</a:t>
            </a:r>
            <a:endParaRPr lang="en-GB" sz="2200" dirty="0"/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 smtClean="0"/>
              <a:t>develop </a:t>
            </a:r>
            <a:r>
              <a:rPr lang="en-GB" sz="2200" dirty="0"/>
              <a:t>integrated services for people with learning disabilities and children with complex needs</a:t>
            </a:r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develop an integrated autism </a:t>
            </a:r>
            <a:r>
              <a:rPr lang="en-GB" sz="2200" dirty="0" smtClean="0"/>
              <a:t>service</a:t>
            </a:r>
            <a:endParaRPr lang="en-GB" sz="2200" dirty="0"/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 smtClean="0"/>
              <a:t>Carers </a:t>
            </a:r>
            <a:r>
              <a:rPr lang="en-GB" sz="2200" dirty="0"/>
              <a:t>(from April 2017)</a:t>
            </a:r>
          </a:p>
          <a:p>
            <a:pPr lvl="0"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en-GB" sz="2400" dirty="0">
              <a:solidFill>
                <a:prstClr val="black"/>
              </a:solidFill>
            </a:endParaRPr>
          </a:p>
          <a:p>
            <a:pPr marL="285750" indent="-285750"/>
            <a:endParaRPr lang="en-GB" sz="2400" dirty="0">
              <a:cs typeface="Arial" panose="020B0604020202020204" pitchFamily="34" charset="0"/>
            </a:endParaRPr>
          </a:p>
          <a:p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1640382"/>
            <a:ext cx="46065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 smtClean="0"/>
              <a:t>Mae </a:t>
            </a:r>
            <a:r>
              <a:rPr lang="en-GB" sz="2200" dirty="0" err="1" smtClean="0"/>
              <a:t>amcanion</a:t>
            </a:r>
            <a:r>
              <a:rPr lang="en-GB" sz="2200" dirty="0" smtClean="0"/>
              <a:t> y </a:t>
            </a:r>
            <a:r>
              <a:rPr lang="en-GB" sz="2200" dirty="0" err="1" smtClean="0"/>
              <a:t>Gronfa</a:t>
            </a:r>
            <a:r>
              <a:rPr lang="en-GB" sz="2200" dirty="0" smtClean="0"/>
              <a:t> </a:t>
            </a:r>
            <a:r>
              <a:rPr lang="en-GB" sz="2200" dirty="0" err="1" smtClean="0"/>
              <a:t>yn</a:t>
            </a:r>
            <a:r>
              <a:rPr lang="en-GB" sz="2200" dirty="0" smtClean="0"/>
              <a:t> </a:t>
            </a:r>
            <a:r>
              <a:rPr lang="en-GB" sz="2200" dirty="0" err="1" smtClean="0"/>
              <a:t>cyd-fynd</a:t>
            </a:r>
            <a:r>
              <a:rPr lang="en-GB" sz="2200" dirty="0" smtClean="0"/>
              <a:t> </a:t>
            </a:r>
            <a:r>
              <a:rPr lang="en-GB" sz="2200" dirty="0" err="1" smtClean="0"/>
              <a:t>yn</a:t>
            </a:r>
            <a:r>
              <a:rPr lang="en-GB" sz="2200" dirty="0" smtClean="0"/>
              <a:t> </a:t>
            </a:r>
            <a:r>
              <a:rPr lang="en-GB" sz="2200" dirty="0" err="1" smtClean="0"/>
              <a:t>fras</a:t>
            </a:r>
            <a:r>
              <a:rPr lang="en-GB" sz="2200" dirty="0" smtClean="0"/>
              <a:t> </a:t>
            </a:r>
            <a:r>
              <a:rPr lang="en-GB" sz="2200" dirty="0" err="1" smtClean="0">
                <a:cs typeface="Arial"/>
              </a:rPr>
              <a:t>â</a:t>
            </a:r>
            <a:r>
              <a:rPr lang="en-GB" sz="2200" dirty="0" err="1" smtClean="0"/>
              <a:t>’r</a:t>
            </a:r>
            <a:r>
              <a:rPr lang="en-GB" sz="2200" dirty="0" smtClean="0"/>
              <a:t> </a:t>
            </a:r>
            <a:r>
              <a:rPr lang="en-GB" sz="2200" dirty="0" err="1" smtClean="0"/>
              <a:t>meysydd</a:t>
            </a:r>
            <a:r>
              <a:rPr lang="en-GB" sz="2200" dirty="0" smtClean="0"/>
              <a:t> </a:t>
            </a:r>
            <a:r>
              <a:rPr lang="en-GB" sz="2200" dirty="0" err="1" smtClean="0"/>
              <a:t>blaenoriaeth</a:t>
            </a:r>
            <a:r>
              <a:rPr lang="en-GB" sz="2200" dirty="0" smtClean="0"/>
              <a:t> </a:t>
            </a:r>
            <a:r>
              <a:rPr lang="en-GB" sz="2200" dirty="0" err="1" smtClean="0"/>
              <a:t>ar</a:t>
            </a:r>
            <a:r>
              <a:rPr lang="en-GB" sz="2200" dirty="0" smtClean="0"/>
              <a:t> </a:t>
            </a:r>
            <a:r>
              <a:rPr lang="en-GB" sz="2200" dirty="0" err="1" smtClean="0"/>
              <a:t>gyfer</a:t>
            </a:r>
            <a:r>
              <a:rPr lang="en-GB" sz="2200" dirty="0" smtClean="0"/>
              <a:t> y </a:t>
            </a:r>
            <a:r>
              <a:rPr lang="en-GB" sz="2200" dirty="0" err="1" smtClean="0"/>
              <a:t>byrddau</a:t>
            </a:r>
            <a:r>
              <a:rPr lang="en-GB" sz="2200" dirty="0" smtClean="0"/>
              <a:t> </a:t>
            </a:r>
            <a:r>
              <a:rPr lang="en-GB" sz="2200" dirty="0" err="1" smtClean="0"/>
              <a:t>partneriaeth</a:t>
            </a:r>
            <a:r>
              <a:rPr lang="en-GB" sz="2200" dirty="0" smtClean="0"/>
              <a:t> </a:t>
            </a:r>
            <a:r>
              <a:rPr lang="en-GB" sz="2200" dirty="0" err="1" smtClean="0"/>
              <a:t>rhanbarthol</a:t>
            </a:r>
            <a:r>
              <a:rPr lang="en-GB" sz="2200" dirty="0" smtClean="0"/>
              <a:t>:</a:t>
            </a:r>
          </a:p>
          <a:p>
            <a:pPr marL="0" indent="0">
              <a:buNone/>
            </a:pPr>
            <a:endParaRPr lang="en-GB" sz="2000" dirty="0" smtClean="0"/>
          </a:p>
          <a:p>
            <a:pPr marL="608013" lvl="0">
              <a:buFont typeface="Courier New" panose="02070309020205020404" pitchFamily="49" charset="0"/>
              <a:buChar char="o"/>
              <a:defRPr/>
            </a:pPr>
            <a:r>
              <a:rPr lang="en-GB" sz="2200" dirty="0" err="1" smtClean="0"/>
              <a:t>Cynorthwyo</a:t>
            </a:r>
            <a:r>
              <a:rPr lang="en-GB" sz="2200" dirty="0" smtClean="0"/>
              <a:t> </a:t>
            </a:r>
            <a:r>
              <a:rPr lang="en-GB" sz="2200" dirty="0" err="1" smtClean="0"/>
              <a:t>pobl</a:t>
            </a:r>
            <a:r>
              <a:rPr lang="en-GB" sz="2200" dirty="0" smtClean="0"/>
              <a:t> </a:t>
            </a:r>
            <a:r>
              <a:rPr lang="en-GB" sz="2200" dirty="0" err="1" smtClean="0"/>
              <a:t>eiddil</a:t>
            </a:r>
            <a:r>
              <a:rPr lang="en-GB" sz="2200" dirty="0" smtClean="0"/>
              <a:t> a h</a:t>
            </a:r>
            <a:r>
              <a:rPr lang="cy-GB" sz="2200" dirty="0" smtClean="0"/>
              <a:t>ŷ</a:t>
            </a:r>
            <a:r>
              <a:rPr lang="en-GB" sz="2200" dirty="0" smtClean="0"/>
              <a:t>n</a:t>
            </a:r>
            <a:endParaRPr lang="en-GB" sz="2200" dirty="0"/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 err="1" smtClean="0"/>
              <a:t>Datblygu</a:t>
            </a:r>
            <a:r>
              <a:rPr lang="en-GB" sz="2200" dirty="0" smtClean="0"/>
              <a:t> </a:t>
            </a:r>
            <a:r>
              <a:rPr lang="en-GB" sz="2200" dirty="0" err="1" smtClean="0"/>
              <a:t>gwasanaethau</a:t>
            </a:r>
            <a:r>
              <a:rPr lang="en-GB" sz="2200" dirty="0" smtClean="0"/>
              <a:t> </a:t>
            </a:r>
            <a:r>
              <a:rPr lang="en-GB" sz="2200" dirty="0" err="1" smtClean="0"/>
              <a:t>integredig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bobl</a:t>
            </a:r>
            <a:r>
              <a:rPr lang="en-GB" sz="2200" dirty="0" smtClean="0"/>
              <a:t> ag </a:t>
            </a:r>
            <a:r>
              <a:rPr lang="en-GB" sz="2200" dirty="0" err="1" smtClean="0"/>
              <a:t>anghenion</a:t>
            </a:r>
            <a:r>
              <a:rPr lang="en-GB" sz="2200" dirty="0" smtClean="0"/>
              <a:t> </a:t>
            </a:r>
            <a:r>
              <a:rPr lang="en-GB" sz="2200" dirty="0" err="1" smtClean="0"/>
              <a:t>dysgu</a:t>
            </a:r>
            <a:r>
              <a:rPr lang="en-GB" sz="2200" dirty="0" smtClean="0"/>
              <a:t> a </a:t>
            </a:r>
            <a:r>
              <a:rPr lang="en-GB" sz="2200" dirty="0" err="1" smtClean="0"/>
              <a:t>phlant</a:t>
            </a:r>
            <a:r>
              <a:rPr lang="en-GB" sz="2200" dirty="0" smtClean="0"/>
              <a:t> ag </a:t>
            </a:r>
            <a:r>
              <a:rPr lang="en-GB" sz="2200" dirty="0" err="1" smtClean="0"/>
              <a:t>anghenion</a:t>
            </a:r>
            <a:r>
              <a:rPr lang="en-GB" sz="2200" dirty="0" smtClean="0"/>
              <a:t> </a:t>
            </a:r>
            <a:r>
              <a:rPr lang="en-GB" sz="2200" dirty="0" err="1" smtClean="0"/>
              <a:t>cymhleth</a:t>
            </a:r>
            <a:endParaRPr lang="en-GB" sz="2200" dirty="0"/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 err="1" smtClean="0"/>
              <a:t>Datblygu</a:t>
            </a:r>
            <a:r>
              <a:rPr lang="en-GB" sz="2200" dirty="0" smtClean="0"/>
              <a:t> </a:t>
            </a:r>
            <a:r>
              <a:rPr lang="en-GB" sz="2200" dirty="0" err="1" smtClean="0"/>
              <a:t>gwasanaethau</a:t>
            </a:r>
            <a:r>
              <a:rPr lang="en-GB" sz="2200" dirty="0" smtClean="0"/>
              <a:t> </a:t>
            </a:r>
            <a:r>
              <a:rPr lang="en-GB" sz="2200" dirty="0" err="1" smtClean="0"/>
              <a:t>awtistiaeth</a:t>
            </a:r>
            <a:r>
              <a:rPr lang="en-GB" sz="2200" dirty="0" smtClean="0"/>
              <a:t> </a:t>
            </a:r>
            <a:r>
              <a:rPr lang="en-GB" sz="2200" dirty="0" err="1" smtClean="0"/>
              <a:t>integredig</a:t>
            </a:r>
            <a:endParaRPr lang="en-GB" sz="2200" dirty="0"/>
          </a:p>
          <a:p>
            <a:pPr marL="608013">
              <a:buFont typeface="Courier New" panose="02070309020205020404" pitchFamily="49" charset="0"/>
              <a:buChar char="o"/>
              <a:defRPr/>
            </a:pPr>
            <a:r>
              <a:rPr lang="en-GB" sz="2200" dirty="0" err="1" smtClean="0"/>
              <a:t>Gofalwyr</a:t>
            </a:r>
            <a:r>
              <a:rPr lang="en-GB" sz="2200" dirty="0" smtClean="0"/>
              <a:t> (o </a:t>
            </a:r>
            <a:r>
              <a:rPr lang="en-GB" sz="2200" dirty="0" err="1" smtClean="0"/>
              <a:t>fis</a:t>
            </a:r>
            <a:r>
              <a:rPr lang="en-GB" sz="2200" dirty="0" smtClean="0"/>
              <a:t> </a:t>
            </a:r>
            <a:r>
              <a:rPr lang="en-GB" sz="2200" dirty="0" err="1" smtClean="0"/>
              <a:t>Ebrill</a:t>
            </a:r>
            <a:r>
              <a:rPr lang="en-GB" sz="2200" dirty="0" smtClean="0"/>
              <a:t> 2017)</a:t>
            </a:r>
            <a:endParaRPr lang="en-GB" sz="2200" dirty="0"/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285750" indent="-285750"/>
            <a:endParaRPr lang="en-GB" sz="2400" dirty="0" smtClean="0">
              <a:cs typeface="Arial" panose="020B060402020202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28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814930" cy="1143000"/>
          </a:xfrm>
        </p:spPr>
        <p:txBody>
          <a:bodyPr>
            <a:normAutofit/>
          </a:bodyPr>
          <a:lstStyle/>
          <a:p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Asesiadau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Poblogaeth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b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Assessments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201" y="980728"/>
            <a:ext cx="443055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sz="2000" dirty="0" smtClean="0"/>
              <a:t>The 2014 Act requires local authorities and Local Health Boards to </a:t>
            </a:r>
            <a:r>
              <a:rPr lang="en-GB" sz="2000" b="1" dirty="0" smtClean="0"/>
              <a:t>jointly assess:</a:t>
            </a:r>
          </a:p>
          <a:p>
            <a:pPr marL="0" indent="0">
              <a:buNone/>
            </a:pPr>
            <a:endParaRPr lang="en-GB" sz="2000" b="1" dirty="0" smtClean="0"/>
          </a:p>
          <a:p>
            <a:pPr>
              <a:defRPr/>
            </a:pPr>
            <a:r>
              <a:rPr lang="en-US" sz="2000" dirty="0"/>
              <a:t>The extent of the </a:t>
            </a:r>
            <a:r>
              <a:rPr lang="en-US" sz="2000" b="1" dirty="0"/>
              <a:t>care and support needs</a:t>
            </a:r>
            <a:r>
              <a:rPr lang="en-US" sz="2000" dirty="0"/>
              <a:t> of the local </a:t>
            </a:r>
            <a:r>
              <a:rPr lang="en-US" sz="2000" dirty="0" smtClean="0"/>
              <a:t>population, including </a:t>
            </a:r>
            <a:r>
              <a:rPr lang="en-US" sz="2000" dirty="0" err="1" smtClean="0"/>
              <a:t>carers</a:t>
            </a:r>
            <a:endParaRPr lang="en-US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/>
              <a:t>extent to which those needs are being </a:t>
            </a:r>
            <a:r>
              <a:rPr lang="en-US" sz="2000" dirty="0" smtClean="0"/>
              <a:t>met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US" sz="2000" dirty="0"/>
              <a:t>The </a:t>
            </a:r>
            <a:r>
              <a:rPr lang="en-US" sz="2000" dirty="0" smtClean="0"/>
              <a:t>services </a:t>
            </a:r>
            <a:r>
              <a:rPr lang="en-US" sz="2000" dirty="0"/>
              <a:t>needed to meet </a:t>
            </a:r>
            <a:r>
              <a:rPr lang="en-US" sz="2000" dirty="0" smtClean="0"/>
              <a:t>those needs, including </a:t>
            </a:r>
            <a:r>
              <a:rPr lang="en-US" sz="2000" b="1" dirty="0" smtClean="0"/>
              <a:t>preventative services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980728"/>
            <a:ext cx="4259378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 smtClean="0"/>
          </a:p>
          <a:p>
            <a:pPr marL="0" indent="0">
              <a:buNone/>
            </a:pPr>
            <a:r>
              <a:rPr lang="en-GB" sz="2000" dirty="0" err="1" smtClean="0"/>
              <a:t>Mae’r</a:t>
            </a:r>
            <a:r>
              <a:rPr lang="en-GB" sz="2000" dirty="0" smtClean="0"/>
              <a:t> </a:t>
            </a:r>
            <a:r>
              <a:rPr lang="en-GB" sz="2000" dirty="0" err="1" smtClean="0"/>
              <a:t>Ddeddf</a:t>
            </a:r>
            <a:r>
              <a:rPr lang="en-GB" sz="2000" dirty="0" smtClean="0"/>
              <a:t> 2014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gwneud</a:t>
            </a:r>
            <a:r>
              <a:rPr lang="en-GB" sz="2000" dirty="0" smtClean="0"/>
              <a:t>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ofynnol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awdurdodau</a:t>
            </a:r>
            <a:r>
              <a:rPr lang="en-GB" sz="2000" dirty="0" smtClean="0"/>
              <a:t> </a:t>
            </a:r>
            <a:r>
              <a:rPr lang="en-GB" sz="2000" dirty="0" err="1" smtClean="0"/>
              <a:t>lleol</a:t>
            </a:r>
            <a:r>
              <a:rPr lang="en-GB" sz="2000" dirty="0" smtClean="0"/>
              <a:t> a </a:t>
            </a:r>
            <a:r>
              <a:rPr lang="en-GB" sz="2000" dirty="0" err="1" smtClean="0"/>
              <a:t>Bwrddau</a:t>
            </a:r>
            <a:r>
              <a:rPr lang="en-GB" sz="2000" dirty="0" smtClean="0"/>
              <a:t> </a:t>
            </a:r>
            <a:r>
              <a:rPr lang="en-GB" sz="2000" dirty="0" err="1" smtClean="0"/>
              <a:t>Iechyd</a:t>
            </a:r>
            <a:r>
              <a:rPr lang="en-GB" sz="2000" dirty="0" smtClean="0"/>
              <a:t> </a:t>
            </a:r>
            <a:r>
              <a:rPr lang="en-GB" sz="2000" dirty="0" err="1" smtClean="0"/>
              <a:t>Lleol</a:t>
            </a:r>
            <a:r>
              <a:rPr lang="en-GB" sz="2000" dirty="0" smtClean="0"/>
              <a:t> </a:t>
            </a:r>
            <a:r>
              <a:rPr lang="en-GB" sz="2000" b="1" dirty="0" err="1" smtClean="0"/>
              <a:t>asesu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ar</a:t>
            </a:r>
            <a:r>
              <a:rPr lang="en-GB" sz="2000" b="1" dirty="0" smtClean="0"/>
              <a:t> y </a:t>
            </a:r>
            <a:r>
              <a:rPr lang="en-GB" sz="2000" b="1" dirty="0" err="1" smtClean="0"/>
              <a:t>cyd</a:t>
            </a:r>
            <a:r>
              <a:rPr lang="en-GB" sz="2000" b="1" dirty="0" smtClean="0"/>
              <a:t>:</a:t>
            </a:r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 err="1"/>
              <a:t>A</a:t>
            </a:r>
            <a:r>
              <a:rPr lang="en-GB" sz="2000" b="1" dirty="0" err="1" smtClean="0"/>
              <a:t>nghenion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gofal</a:t>
            </a:r>
            <a:r>
              <a:rPr lang="en-GB" sz="2000" b="1" dirty="0" smtClean="0"/>
              <a:t> a </a:t>
            </a:r>
            <a:r>
              <a:rPr lang="en-GB" sz="2000" b="1" dirty="0" err="1" smtClean="0"/>
              <a:t>chymorth</a:t>
            </a:r>
            <a:r>
              <a:rPr lang="en-GB" sz="2000" b="1" dirty="0" smtClean="0"/>
              <a:t> </a:t>
            </a:r>
            <a:r>
              <a:rPr lang="en-GB" sz="2000" dirty="0" smtClean="0"/>
              <a:t>y </a:t>
            </a:r>
            <a:r>
              <a:rPr lang="en-GB" sz="2000" dirty="0" err="1" smtClean="0"/>
              <a:t>boblogaeth</a:t>
            </a:r>
            <a:r>
              <a:rPr lang="en-GB" sz="2000" dirty="0" smtClean="0"/>
              <a:t> </a:t>
            </a:r>
            <a:r>
              <a:rPr lang="en-GB" sz="2000" dirty="0" err="1" smtClean="0"/>
              <a:t>leol</a:t>
            </a:r>
            <a:r>
              <a:rPr lang="en-GB" sz="2000" dirty="0" smtClean="0"/>
              <a:t>,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gynnwys</a:t>
            </a:r>
            <a:r>
              <a:rPr lang="en-GB" sz="2000" dirty="0" smtClean="0"/>
              <a:t> </a:t>
            </a:r>
            <a:r>
              <a:rPr lang="en-GB" sz="2000" dirty="0" err="1" smtClean="0"/>
              <a:t>gofalwyr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 </a:t>
            </a:r>
            <a:r>
              <a:rPr lang="en-GB" sz="2000" dirty="0" err="1" smtClean="0"/>
              <a:t>ba</a:t>
            </a:r>
            <a:r>
              <a:rPr lang="en-GB" sz="2000" dirty="0" smtClean="0"/>
              <a:t> </a:t>
            </a:r>
            <a:r>
              <a:rPr lang="en-GB" sz="2000" dirty="0" err="1" smtClean="0"/>
              <a:t>raddau</a:t>
            </a:r>
            <a:r>
              <a:rPr lang="en-GB" sz="2000" dirty="0" smtClean="0"/>
              <a:t> </a:t>
            </a:r>
            <a:r>
              <a:rPr lang="en-GB" sz="2000" dirty="0" err="1" smtClean="0"/>
              <a:t>mae’r</a:t>
            </a:r>
            <a:r>
              <a:rPr lang="en-GB" sz="2000" dirty="0" smtClean="0"/>
              <a:t> </a:t>
            </a:r>
            <a:r>
              <a:rPr lang="en-GB" sz="2000" dirty="0" err="1" smtClean="0"/>
              <a:t>anghenion</a:t>
            </a:r>
            <a:r>
              <a:rPr lang="en-GB" sz="2000" dirty="0" smtClean="0"/>
              <a:t> </a:t>
            </a:r>
            <a:r>
              <a:rPr lang="en-GB" sz="2000" dirty="0" err="1" smtClean="0"/>
              <a:t>hynny’n</a:t>
            </a:r>
            <a:r>
              <a:rPr lang="en-GB" sz="2000" dirty="0" smtClean="0"/>
              <a:t> </a:t>
            </a:r>
            <a:r>
              <a:rPr lang="en-GB" sz="2000" dirty="0" err="1" smtClean="0"/>
              <a:t>cael</a:t>
            </a:r>
            <a:r>
              <a:rPr lang="en-GB" sz="2000" dirty="0" smtClean="0"/>
              <a:t> </a:t>
            </a:r>
            <a:r>
              <a:rPr lang="en-GB" sz="2000" dirty="0" err="1" smtClean="0"/>
              <a:t>eu</a:t>
            </a:r>
            <a:r>
              <a:rPr lang="en-GB" sz="2000" dirty="0" smtClean="0"/>
              <a:t> </a:t>
            </a:r>
            <a:r>
              <a:rPr lang="en-GB" sz="2000" dirty="0" err="1" smtClean="0"/>
              <a:t>diwallu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Y </a:t>
            </a:r>
            <a:r>
              <a:rPr lang="en-GB" sz="2000" dirty="0" err="1" smtClean="0"/>
              <a:t>gwasanaethau</a:t>
            </a:r>
            <a:r>
              <a:rPr lang="en-GB" sz="2000" dirty="0"/>
              <a:t> </a:t>
            </a:r>
            <a:r>
              <a:rPr lang="en-GB" sz="2000" dirty="0" err="1" smtClean="0"/>
              <a:t>sydd</a:t>
            </a:r>
            <a:r>
              <a:rPr lang="en-GB" sz="2000" dirty="0" smtClean="0"/>
              <a:t> </a:t>
            </a:r>
            <a:r>
              <a:rPr lang="en-GB" sz="2000" dirty="0" err="1" smtClean="0"/>
              <a:t>eu</a:t>
            </a:r>
            <a:r>
              <a:rPr lang="en-GB" sz="2000" dirty="0" smtClean="0"/>
              <a:t> </a:t>
            </a:r>
            <a:r>
              <a:rPr lang="en-GB" sz="2000" dirty="0" err="1" smtClean="0"/>
              <a:t>hangen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ddiwallu’r</a:t>
            </a:r>
            <a:r>
              <a:rPr lang="en-GB" sz="2000" dirty="0" smtClean="0"/>
              <a:t> </a:t>
            </a:r>
            <a:r>
              <a:rPr lang="en-GB" sz="2000" dirty="0" err="1" smtClean="0"/>
              <a:t>anghenion</a:t>
            </a:r>
            <a:r>
              <a:rPr lang="en-GB" sz="2000" dirty="0"/>
              <a:t> </a:t>
            </a:r>
            <a:r>
              <a:rPr lang="en-GB" sz="2000" dirty="0" err="1" smtClean="0"/>
              <a:t>hynny</a:t>
            </a:r>
            <a:r>
              <a:rPr lang="en-GB" sz="2000" dirty="0" smtClean="0"/>
              <a:t>,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gynnwys</a:t>
            </a:r>
            <a:r>
              <a:rPr lang="en-GB" sz="2000" dirty="0" smtClean="0"/>
              <a:t> </a:t>
            </a:r>
            <a:r>
              <a:rPr lang="en-GB" sz="2000" b="1" dirty="0" err="1" smtClean="0"/>
              <a:t>gwasanaethau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ataliol</a:t>
            </a:r>
            <a:endParaRPr lang="en-GB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/>
              <a:t> </a:t>
            </a:r>
            <a:endParaRPr lang="en-US" sz="2000" dirty="0" smtClean="0"/>
          </a:p>
          <a:p>
            <a:endParaRPr lang="en-GB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3707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Asesiadau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Poblogaeth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Population Assessments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014" y="1532434"/>
            <a:ext cx="40867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The </a:t>
            </a:r>
            <a:r>
              <a:rPr lang="en-GB" sz="2200" dirty="0" smtClean="0"/>
              <a:t>first </a:t>
            </a:r>
            <a:r>
              <a:rPr lang="en-GB" sz="2200" dirty="0"/>
              <a:t>population assessment reports </a:t>
            </a:r>
            <a:r>
              <a:rPr lang="en-GB" sz="2200" dirty="0" smtClean="0"/>
              <a:t>were published in </a:t>
            </a:r>
            <a:r>
              <a:rPr lang="en-GB" sz="2200" b="1" dirty="0" smtClean="0"/>
              <a:t>April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7 reports coordinated by the regional partnership boards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2200" dirty="0" smtClean="0"/>
              <a:t>The population assessment reports were completed with engagement from citizens, the third </a:t>
            </a:r>
            <a:r>
              <a:rPr lang="en-GB" sz="2200" dirty="0"/>
              <a:t>sector </a:t>
            </a:r>
            <a:r>
              <a:rPr lang="en-GB" sz="2200" dirty="0" smtClean="0"/>
              <a:t>and private sector </a:t>
            </a:r>
            <a:endParaRPr lang="en-GB" sz="2200" dirty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30" y="6165304"/>
            <a:ext cx="6862769" cy="1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40867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 err="1" smtClean="0"/>
              <a:t>Cyhoeddwyd</a:t>
            </a:r>
            <a:r>
              <a:rPr lang="en-GB" sz="2200" dirty="0" smtClean="0"/>
              <a:t> </a:t>
            </a:r>
            <a:r>
              <a:rPr lang="en-GB" sz="2200" dirty="0" err="1" smtClean="0"/>
              <a:t>yr</a:t>
            </a:r>
            <a:r>
              <a:rPr lang="en-GB" sz="2200" dirty="0" smtClean="0"/>
              <a:t> </a:t>
            </a:r>
            <a:r>
              <a:rPr lang="en-GB" sz="2200" dirty="0" err="1" smtClean="0"/>
              <a:t>adroddiadau</a:t>
            </a:r>
            <a:r>
              <a:rPr lang="en-GB" sz="2200" dirty="0" smtClean="0"/>
              <a:t> </a:t>
            </a:r>
            <a:r>
              <a:rPr lang="en-GB" sz="2200" dirty="0" err="1" smtClean="0"/>
              <a:t>asesu</a:t>
            </a:r>
            <a:r>
              <a:rPr lang="en-GB" sz="2200" dirty="0" smtClean="0"/>
              <a:t> </a:t>
            </a:r>
            <a:r>
              <a:rPr lang="en-GB" sz="2200" dirty="0" err="1" smtClean="0"/>
              <a:t>poblogaeth</a:t>
            </a:r>
            <a:r>
              <a:rPr lang="en-GB" sz="2200" dirty="0" smtClean="0"/>
              <a:t> </a:t>
            </a:r>
            <a:r>
              <a:rPr lang="en-GB" sz="2200" dirty="0" err="1" smtClean="0"/>
              <a:t>cyntaf</a:t>
            </a:r>
            <a:r>
              <a:rPr lang="en-GB" sz="2200" dirty="0" smtClean="0"/>
              <a:t> </a:t>
            </a:r>
            <a:r>
              <a:rPr lang="en-GB" sz="2200" dirty="0" err="1" smtClean="0"/>
              <a:t>yn</a:t>
            </a:r>
            <a:r>
              <a:rPr lang="en-GB" sz="2200" dirty="0" smtClean="0"/>
              <a:t> </a:t>
            </a:r>
            <a:r>
              <a:rPr lang="en-GB" sz="2200" b="1" dirty="0" err="1" smtClean="0"/>
              <a:t>Ebrill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en-GB" sz="2200" dirty="0" err="1" smtClean="0"/>
              <a:t>Cydgysylltwyd</a:t>
            </a:r>
            <a:r>
              <a:rPr lang="en-GB" sz="2200" dirty="0" smtClean="0"/>
              <a:t> 7 </a:t>
            </a:r>
            <a:r>
              <a:rPr lang="en-GB" sz="2200" dirty="0" err="1" smtClean="0"/>
              <a:t>adroddiadau</a:t>
            </a:r>
            <a:r>
              <a:rPr lang="en-GB" sz="2200" dirty="0" smtClean="0"/>
              <a:t> </a:t>
            </a:r>
            <a:r>
              <a:rPr lang="en-GB" sz="2200" dirty="0" err="1" smtClean="0"/>
              <a:t>gan</a:t>
            </a:r>
            <a:r>
              <a:rPr lang="en-GB" sz="2200" dirty="0" smtClean="0"/>
              <a:t> y </a:t>
            </a:r>
            <a:r>
              <a:rPr lang="en-GB" sz="2200" dirty="0" err="1" smtClean="0"/>
              <a:t>byrddau</a:t>
            </a:r>
            <a:r>
              <a:rPr lang="en-GB" sz="2200" dirty="0" smtClean="0"/>
              <a:t> </a:t>
            </a:r>
            <a:r>
              <a:rPr lang="en-GB" sz="2200" dirty="0" err="1"/>
              <a:t>p</a:t>
            </a:r>
            <a:r>
              <a:rPr lang="en-GB" sz="2200" dirty="0" err="1" smtClean="0"/>
              <a:t>artneriaeth</a:t>
            </a:r>
            <a:r>
              <a:rPr lang="en-GB" sz="2200" dirty="0" smtClean="0"/>
              <a:t> </a:t>
            </a:r>
            <a:r>
              <a:rPr lang="en-GB" sz="2200" dirty="0" err="1" smtClean="0"/>
              <a:t>rhanbarthol</a:t>
            </a:r>
            <a:endParaRPr lang="en-GB" sz="2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200" dirty="0" err="1" smtClean="0"/>
              <a:t>Yr</a:t>
            </a:r>
            <a:r>
              <a:rPr lang="en-GB" sz="2200" dirty="0" smtClean="0"/>
              <a:t> </a:t>
            </a:r>
            <a:r>
              <a:rPr lang="en-GB" sz="2200" dirty="0" err="1" smtClean="0"/>
              <a:t>adroddiadau</a:t>
            </a:r>
            <a:r>
              <a:rPr lang="en-GB" sz="2200" dirty="0" smtClean="0"/>
              <a:t> </a:t>
            </a:r>
            <a:r>
              <a:rPr lang="en-GB" sz="2200" dirty="0" err="1" smtClean="0"/>
              <a:t>asesu</a:t>
            </a:r>
            <a:r>
              <a:rPr lang="en-GB" sz="2200" dirty="0" smtClean="0"/>
              <a:t> </a:t>
            </a:r>
            <a:r>
              <a:rPr lang="en-GB" sz="2200" dirty="0" err="1" smtClean="0"/>
              <a:t>poblogaeth</a:t>
            </a:r>
            <a:r>
              <a:rPr lang="en-GB" sz="2200" dirty="0" smtClean="0"/>
              <a:t> </a:t>
            </a:r>
            <a:r>
              <a:rPr lang="en-GB" sz="2200" dirty="0" err="1" smtClean="0"/>
              <a:t>wedi’u</a:t>
            </a:r>
            <a:r>
              <a:rPr lang="en-GB" sz="2200" dirty="0" smtClean="0"/>
              <a:t> </a:t>
            </a:r>
            <a:r>
              <a:rPr lang="en-GB" sz="2200" dirty="0" err="1" smtClean="0"/>
              <a:t>llunio</a:t>
            </a:r>
            <a:r>
              <a:rPr lang="en-GB" sz="2200" dirty="0" smtClean="0"/>
              <a:t> </a:t>
            </a:r>
            <a:r>
              <a:rPr lang="en-GB" sz="2200" dirty="0" err="1" smtClean="0"/>
              <a:t>trwy</a:t>
            </a:r>
            <a:r>
              <a:rPr lang="en-GB" sz="2200" dirty="0" smtClean="0"/>
              <a:t> </a:t>
            </a:r>
            <a:r>
              <a:rPr lang="en-GB" sz="2200" dirty="0" err="1" smtClean="0"/>
              <a:t>ymgysylltu</a:t>
            </a:r>
            <a:r>
              <a:rPr lang="en-GB" sz="2200" dirty="0" smtClean="0"/>
              <a:t> </a:t>
            </a:r>
            <a:r>
              <a:rPr lang="en-GB" sz="2200" dirty="0" smtClean="0">
                <a:cs typeface="Arial"/>
              </a:rPr>
              <a:t>â</a:t>
            </a:r>
            <a:r>
              <a:rPr lang="en-GB" sz="2200" dirty="0" smtClean="0"/>
              <a:t> </a:t>
            </a:r>
            <a:r>
              <a:rPr lang="en-GB" sz="2200" dirty="0" err="1" smtClean="0"/>
              <a:t>dinasyddion</a:t>
            </a:r>
            <a:r>
              <a:rPr lang="en-GB" sz="2200" dirty="0" smtClean="0"/>
              <a:t>, y </a:t>
            </a:r>
            <a:r>
              <a:rPr lang="en-GB" sz="2200" dirty="0" err="1" smtClean="0"/>
              <a:t>trydydd</a:t>
            </a:r>
            <a:r>
              <a:rPr lang="en-GB" sz="2200" dirty="0" smtClean="0"/>
              <a:t> sector </a:t>
            </a:r>
            <a:r>
              <a:rPr lang="en-GB" sz="2200" dirty="0" err="1" smtClean="0"/>
              <a:t>a’r</a:t>
            </a:r>
            <a:r>
              <a:rPr lang="en-GB" sz="2200" dirty="0" smtClean="0"/>
              <a:t> sector </a:t>
            </a:r>
            <a:r>
              <a:rPr lang="en-GB" sz="2200" dirty="0" err="1" smtClean="0"/>
              <a:t>preifat</a:t>
            </a:r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3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1146</Words>
  <Application>Microsoft Office PowerPoint</Application>
  <PresentationFormat>On-screen Show (4:3)</PresentationFormat>
  <Paragraphs>291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Deddf Gwasanaethau Cymdeithasol a Llesiant (Cymru) 2014 ac asesiadau poblogaeth  The Social Services and  Well-being (Wales) Act 2014 and population assessments    </vt:lpstr>
      <vt:lpstr>Deddf Gwasanaethau Cymdeithasol a Llesiant (Cymru) 2014 Social Services and Well-being  (Wales) Act 2014 </vt:lpstr>
      <vt:lpstr>Egwyddorion y Ddeddf  Principles of the Act</vt:lpstr>
      <vt:lpstr>Byrddau partneriaeth lleol  Regional partnership boards</vt:lpstr>
      <vt:lpstr> Byrddau partneriaeth lleol  Regional partnership boards</vt:lpstr>
      <vt:lpstr>Y Gronfa Gofal Integredig  Integrated Care Fund (ICF)</vt:lpstr>
      <vt:lpstr>Y Gronfa Gofal Integredig  Integrated Care Fund (ICF)</vt:lpstr>
      <vt:lpstr>Asesiadau Poblogaeth /  Population Assessments</vt:lpstr>
      <vt:lpstr>Asesiadau Poblogaeth /  Population Assessments</vt:lpstr>
      <vt:lpstr>Asesiadau Poblogaeth /  Population Assessments</vt:lpstr>
      <vt:lpstr>Nam ar y synhwyrau Sensory impairment</vt:lpstr>
      <vt:lpstr>Nam ar y synhwyrau Sensory impairment</vt:lpstr>
      <vt:lpstr>Nam ar y synhwyrau Sensory impairment</vt:lpstr>
      <vt:lpstr>Cynlluniau ardal / Area plans</vt:lpstr>
      <vt:lpstr>Cynlluniau ardal / Area plans</vt:lpstr>
      <vt:lpstr>Diolch /  Thank you</vt:lpstr>
    </vt:vector>
  </TitlesOfParts>
  <Company>ATOS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KennedyPR</dc:creator>
  <cp:lastModifiedBy>Xerri, Mathew (HSS - Social Services &amp; Integration)</cp:lastModifiedBy>
  <cp:revision>223</cp:revision>
  <cp:lastPrinted>2017-05-25T10:14:33Z</cp:lastPrinted>
  <dcterms:created xsi:type="dcterms:W3CDTF">2014-11-03T14:27:45Z</dcterms:created>
  <dcterms:modified xsi:type="dcterms:W3CDTF">2017-09-18T15:08:59Z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A19268321</vt:lpwstr>
  </property>
  <property fmtid="{D5CDD505-2E9C-101B-9397-08002B2CF9AE}" pid="4" name="Objective-Title">
    <vt:lpwstr>20170920 - Draft presentation - Eye care conference</vt:lpwstr>
  </property>
  <property fmtid="{D5CDD505-2E9C-101B-9397-08002B2CF9AE}" pid="5" name="Objective-Comment">
    <vt:lpwstr/>
  </property>
  <property fmtid="{D5CDD505-2E9C-101B-9397-08002B2CF9AE}" pid="6" name="Objective-CreationStamp">
    <vt:filetime>2017-09-14T14:14:18Z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2017-09-18T15:09:06Z</vt:filetime>
  </property>
  <property fmtid="{D5CDD505-2E9C-101B-9397-08002B2CF9AE}" pid="10" name="Objective-ModificationStamp">
    <vt:filetime>2017-09-18T15:09:06Z</vt:filetime>
  </property>
  <property fmtid="{D5CDD505-2E9C-101B-9397-08002B2CF9AE}" pid="11" name="Objective-Owner">
    <vt:lpwstr>Xerri, Mathew (HSS - Social Services &amp; Integration)</vt:lpwstr>
  </property>
  <property fmtid="{D5CDD505-2E9C-101B-9397-08002B2CF9AE}" pid="12" name="Objective-Path">
    <vt:lpwstr>Objective Global Folder:Business File Plan:Health &amp; Social Services (HSS) - Partnership &amp; Cooperation:1 - Save:Partnership and Integration Branch:Part 2 - Population Assessments/  Preventative Services/ Alternative Delivery Models:Part 2 - Population Assessment Reports - presentations - 2016-2018 - Sustainable Social Services Implementation:20170920 - Eye care conference:</vt:lpwstr>
  </property>
  <property fmtid="{D5CDD505-2E9C-101B-9397-08002B2CF9AE}" pid="13" name="Objective-Parent">
    <vt:lpwstr>20170920 - Eye care conference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5</vt:r8>
  </property>
  <property fmtid="{D5CDD505-2E9C-101B-9397-08002B2CF9AE}" pid="17" name="Objective-VersionComment">
    <vt:lpwstr/>
  </property>
  <property fmtid="{D5CDD505-2E9C-101B-9397-08002B2CF9AE}" pid="18" name="Objective-FileNumber">
    <vt:lpwstr>qA1256027</vt:lpwstr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lpwstr/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</Properties>
</file>