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89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7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66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48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35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79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0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61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44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1855-B8A6-4F5C-82AE-F603F7F8E91B}" type="datetimeFigureOut">
              <a:rPr lang="en-GB" smtClean="0"/>
              <a:t>19/09/2017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1D626-793B-4020-BAC7-9496202573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5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Aneurin Bevan University Health Board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sz="3200" dirty="0" smtClean="0"/>
          </a:p>
          <a:p>
            <a:endParaRPr lang="en-GB" sz="4200" dirty="0" smtClean="0"/>
          </a:p>
          <a:p>
            <a:r>
              <a:rPr lang="en-GB" sz="4200" dirty="0" smtClean="0"/>
              <a:t>Outcomes </a:t>
            </a:r>
            <a:r>
              <a:rPr lang="en-GB" sz="4200" dirty="0" smtClean="0"/>
              <a:t>and Accessibility – Care Closer to Home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87474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Closer to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Glaucoma Ophthalmic Diagnostic and Treatment Centres – </a:t>
            </a:r>
            <a:r>
              <a:rPr lang="en-GB" dirty="0" err="1" smtClean="0"/>
              <a:t>Blaenavon</a:t>
            </a:r>
            <a:r>
              <a:rPr lang="en-GB" dirty="0" smtClean="0"/>
              <a:t>, Newport (2), Ebbw Vale, </a:t>
            </a:r>
            <a:r>
              <a:rPr lang="en-GB" dirty="0" err="1" smtClean="0"/>
              <a:t>Newbridge</a:t>
            </a:r>
            <a:r>
              <a:rPr lang="en-GB" dirty="0" smtClean="0"/>
              <a:t> and Monmouth</a:t>
            </a:r>
          </a:p>
          <a:p>
            <a:endParaRPr lang="en-GB" dirty="0"/>
          </a:p>
          <a:p>
            <a:r>
              <a:rPr lang="en-GB" dirty="0" smtClean="0"/>
              <a:t>Wet AMD - Age-Related Macular Degeneration – delivered at </a:t>
            </a:r>
            <a:r>
              <a:rPr lang="en-GB" dirty="0" err="1" smtClean="0"/>
              <a:t>Ysbyty</a:t>
            </a:r>
            <a:r>
              <a:rPr lang="en-GB" dirty="0" smtClean="0"/>
              <a:t> </a:t>
            </a:r>
            <a:r>
              <a:rPr lang="en-GB" dirty="0" err="1" smtClean="0"/>
              <a:t>Ystrad</a:t>
            </a:r>
            <a:r>
              <a:rPr lang="en-GB" dirty="0" smtClean="0"/>
              <a:t> </a:t>
            </a:r>
            <a:r>
              <a:rPr lang="en-GB" dirty="0" err="1" smtClean="0"/>
              <a:t>Fawr</a:t>
            </a:r>
            <a:r>
              <a:rPr lang="en-GB" dirty="0" smtClean="0"/>
              <a:t> (YYF), Nevill Hall Hospitals and at Specsavers Newport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42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Board -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Serves a population of 639,000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10,474 new outpatients added to the outpatient list each year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4,875 treatments per annum</a:t>
            </a:r>
          </a:p>
          <a:p>
            <a:endParaRPr lang="en-GB" dirty="0" smtClean="0"/>
          </a:p>
          <a:p>
            <a:r>
              <a:rPr lang="en-GB" dirty="0" smtClean="0"/>
              <a:t>Approximately 23,000 follow-up patients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15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Glaucoma Ophthalmic Diagnostic Treatment Centres (ODTCs)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Demand of 1,299 new and 2,324 FU glaucoma patients each year </a:t>
            </a:r>
          </a:p>
          <a:p>
            <a:r>
              <a:rPr lang="en-GB" dirty="0" smtClean="0"/>
              <a:t>Six ODTCs in place – first one set up in 2016</a:t>
            </a:r>
          </a:p>
          <a:p>
            <a:r>
              <a:rPr lang="en-GB" dirty="0" smtClean="0"/>
              <a:t>Undertakes pressure tests, fields, and stereo discs for stable glaucoma</a:t>
            </a:r>
          </a:p>
          <a:p>
            <a:r>
              <a:rPr lang="en-GB" dirty="0" smtClean="0"/>
              <a:t>Initially follow-up patients but now seeing new </a:t>
            </a:r>
            <a:r>
              <a:rPr lang="en-GB" dirty="0" smtClean="0"/>
              <a:t>patients – aim for 630 new per year</a:t>
            </a:r>
            <a:endParaRPr lang="en-GB" dirty="0" smtClean="0"/>
          </a:p>
          <a:p>
            <a:r>
              <a:rPr lang="en-GB" dirty="0" smtClean="0"/>
              <a:t>Capacity for 3,500 patients each </a:t>
            </a:r>
            <a:r>
              <a:rPr lang="en-GB" dirty="0" smtClean="0"/>
              <a:t>year in ODTCs </a:t>
            </a:r>
          </a:p>
          <a:p>
            <a:r>
              <a:rPr lang="en-GB" dirty="0" smtClean="0"/>
              <a:t>2016/17 seen 1851 FU </a:t>
            </a:r>
            <a:endParaRPr lang="en-GB" dirty="0" smtClean="0"/>
          </a:p>
          <a:p>
            <a:r>
              <a:rPr lang="en-GB" dirty="0" smtClean="0"/>
              <a:t>97% patient satisfaction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5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Wet AMD Integrated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Wet AMD responsible for more than half of registered severe sight impairment in UK – demand for AMD is 10,547</a:t>
            </a:r>
          </a:p>
          <a:p>
            <a:r>
              <a:rPr lang="en-GB" dirty="0" smtClean="0"/>
              <a:t>In 2015 the ‘mean’ days for patients to be seen was 39.8 which has been reduced to 20.3 in 2017 – more room for improvement</a:t>
            </a:r>
          </a:p>
          <a:p>
            <a:r>
              <a:rPr lang="en-GB" dirty="0" smtClean="0"/>
              <a:t>Wet AMD ODTC opened in Newport Specsavers September 2016</a:t>
            </a:r>
          </a:p>
          <a:p>
            <a:r>
              <a:rPr lang="en-GB" dirty="0" smtClean="0"/>
              <a:t>September 2016 – August 2017 – 5,978 patients seen</a:t>
            </a:r>
            <a:endParaRPr lang="en-GB" dirty="0"/>
          </a:p>
          <a:p>
            <a:r>
              <a:rPr lang="en-GB" dirty="0" smtClean="0"/>
              <a:t>Referral refinement system in situ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44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new service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Increase in capacity across whole system allowing specialists to treat those in greatest need</a:t>
            </a:r>
          </a:p>
          <a:p>
            <a:r>
              <a:rPr lang="en-GB" dirty="0" smtClean="0"/>
              <a:t>Continual reduction in waiting times working towards 10 days </a:t>
            </a:r>
          </a:p>
          <a:p>
            <a:r>
              <a:rPr lang="en-GB" dirty="0" smtClean="0"/>
              <a:t>Workforce plan to maximise efficient clinical care – nurse injectors</a:t>
            </a:r>
          </a:p>
          <a:p>
            <a:r>
              <a:rPr lang="en-GB" dirty="0" smtClean="0"/>
              <a:t>Referral refinement system – Optometrists </a:t>
            </a:r>
          </a:p>
          <a:p>
            <a:r>
              <a:rPr lang="en-GB" dirty="0" smtClean="0"/>
              <a:t>Greater education and support to patients</a:t>
            </a:r>
          </a:p>
          <a:p>
            <a:r>
              <a:rPr lang="en-GB" dirty="0" smtClean="0"/>
              <a:t>Care delivered by a fully integrated work force including secondary care, primary and the third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28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Review demand and capacity for all pathways within service</a:t>
            </a:r>
          </a:p>
          <a:p>
            <a:r>
              <a:rPr lang="en-GB" dirty="0" smtClean="0"/>
              <a:t>Look at evolving roles of optometrists and orthoptists</a:t>
            </a:r>
          </a:p>
          <a:p>
            <a:r>
              <a:rPr lang="en-GB" dirty="0" smtClean="0"/>
              <a:t>Wet AMD Expansion – workforce</a:t>
            </a:r>
          </a:p>
          <a:p>
            <a:r>
              <a:rPr lang="en-GB" dirty="0" smtClean="0"/>
              <a:t>Review Eye Care Liaison Officers capacity (ECLO)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96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332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Aneurin Bevan University Health Board</vt:lpstr>
      <vt:lpstr>Care Closer to Home</vt:lpstr>
      <vt:lpstr>Health Board - Background</vt:lpstr>
      <vt:lpstr>Glaucoma Ophthalmic Diagnostic Treatment Centres (ODTCs)</vt:lpstr>
      <vt:lpstr>Wet AMD Integrated Programme</vt:lpstr>
      <vt:lpstr>Benefits of new service model</vt:lpstr>
      <vt:lpstr>Next steps:</vt:lpstr>
    </vt:vector>
  </TitlesOfParts>
  <Company>Aneurin Bevan UHB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Aneurin Bevan University Health Board</dc:title>
  <dc:creator>Julie Poole (Aneurin Bevan UHB - General Management)</dc:creator>
  <cp:lastModifiedBy>Julie Poole (Aneurin Bevan UHB - General Management)</cp:lastModifiedBy>
  <cp:revision>27</cp:revision>
  <cp:lastPrinted>2017-09-18T14:47:44Z</cp:lastPrinted>
  <dcterms:created xsi:type="dcterms:W3CDTF">2017-09-18T11:59:58Z</dcterms:created>
  <dcterms:modified xsi:type="dcterms:W3CDTF">2017-09-19T10:52:04Z</dcterms:modified>
</cp:coreProperties>
</file>