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77" r:id="rId3"/>
    <p:sldId id="280" r:id="rId4"/>
    <p:sldId id="279" r:id="rId5"/>
    <p:sldId id="282" r:id="rId6"/>
    <p:sldId id="283" r:id="rId7"/>
    <p:sldId id="284" r:id="rId8"/>
    <p:sldId id="287" r:id="rId9"/>
    <p:sldId id="285" r:id="rId10"/>
    <p:sldId id="288" r:id="rId11"/>
    <p:sldId id="289" r:id="rId12"/>
    <p:sldId id="290" r:id="rId13"/>
    <p:sldId id="291" r:id="rId14"/>
    <p:sldId id="292" r:id="rId15"/>
    <p:sldId id="260" r:id="rId1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C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07" autoAdjust="0"/>
    <p:restoredTop sz="94718" autoAdjust="0"/>
  </p:normalViewPr>
  <p:slideViewPr>
    <p:cSldViewPr>
      <p:cViewPr varScale="1">
        <p:scale>
          <a:sx n="65" d="100"/>
          <a:sy n="65" d="100"/>
        </p:scale>
        <p:origin x="-5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CE852-F0FD-487C-9937-D32337382825}" type="datetimeFigureOut">
              <a:rPr lang="en-GB" smtClean="0"/>
              <a:pPr/>
              <a:t>14/09/2015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294EF-F53E-4D95-A032-266078307C5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C95AF-2BED-4CF9-9A9D-F7CBBA5544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27F53-9FCA-4F00-B454-813D0443E8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EFA85-9950-46FA-9C3D-2F7B070CC55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C1C94-3D4F-4F5E-B9DB-49455523152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7D218-7286-4C44-868D-6AD87BE78A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C8EFD-0C2D-44EF-BE6C-B735CD66DB3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02C33-DF5D-4F88-9B54-09BA1BB400D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B8842-F4D8-4EAD-A26D-750DF1371C3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CA10A-0D35-46F7-ACED-D047565FB9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3B1A2-36E6-44D3-9E64-589B0ABDDC2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DA10A-0779-4B98-9E3E-A94279CBBC5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B27FA69B-54EC-4C2A-BF9E-4636D7612AD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backg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4356100" y="1052513"/>
            <a:ext cx="41767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5400" dirty="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258888" y="4005263"/>
            <a:ext cx="6481762" cy="228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dirty="0" smtClean="0">
                <a:latin typeface="Verdana" pitchFamily="34" charset="0"/>
              </a:rPr>
              <a:t>Delivering Eye Care Closer to Home</a:t>
            </a:r>
            <a:endParaRPr lang="en-GB" sz="2800" b="1" dirty="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GB" sz="2000" b="1" dirty="0">
              <a:latin typeface="Verdana" pitchFamily="34" charset="0"/>
            </a:endParaRPr>
          </a:p>
          <a:p>
            <a:pPr algn="r">
              <a:lnSpc>
                <a:spcPct val="35000"/>
              </a:lnSpc>
              <a:spcBef>
                <a:spcPct val="100000"/>
              </a:spcBef>
            </a:pPr>
            <a:r>
              <a:rPr lang="en-GB" sz="2100" dirty="0" smtClean="0">
                <a:latin typeface="Verdana" pitchFamily="34" charset="0"/>
              </a:rPr>
              <a:t>Craige Wilson</a:t>
            </a:r>
            <a:endParaRPr lang="en-GB" sz="2100" dirty="0">
              <a:latin typeface="Verdana" pitchFamily="34" charset="0"/>
            </a:endParaRPr>
          </a:p>
          <a:p>
            <a:pPr algn="r">
              <a:lnSpc>
                <a:spcPct val="35000"/>
              </a:lnSpc>
              <a:spcBef>
                <a:spcPct val="100000"/>
              </a:spcBef>
            </a:pPr>
            <a:r>
              <a:rPr lang="en-GB" sz="2100" dirty="0" smtClean="0">
                <a:latin typeface="Verdana" pitchFamily="34" charset="0"/>
              </a:rPr>
              <a:t>Assistant Director of Operations</a:t>
            </a:r>
            <a:endParaRPr lang="en-GB" sz="2100" dirty="0">
              <a:latin typeface="Verdana" pitchFamily="34" charset="0"/>
            </a:endParaRPr>
          </a:p>
        </p:txBody>
      </p:sp>
      <p:pic>
        <p:nvPicPr>
          <p:cNvPr id="2053" name="Picture 13" descr="CWM taf_Univerisity Health Board_OUTLIN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89138"/>
            <a:ext cx="39909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3076" name="Picture 4" descr="backgound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-257175" y="9478963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dirty="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en-GB" dirty="0">
                <a:latin typeface="Arial" charset="0"/>
                <a:ea typeface="Times New Roman" pitchFamily="18" charset="0"/>
                <a:cs typeface="Arial" charset="0"/>
              </a:rPr>
            </a:br>
            <a:endParaRPr lang="en-GB" sz="18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84213" y="476250"/>
            <a:ext cx="62642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 smtClean="0"/>
              <a:t>Visit to Optometrist</a:t>
            </a:r>
            <a:endParaRPr lang="en-GB" sz="2800" b="1" dirty="0">
              <a:latin typeface="Verdana" pitchFamily="34" charset="0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84213" y="1268413"/>
            <a:ext cx="7991475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GB" sz="2800" dirty="0" smtClean="0"/>
              <a:t>Patients spent between 20-135 minutes at the Practice with the Optometrist</a:t>
            </a:r>
          </a:p>
          <a:p>
            <a:pPr eaLnBrk="1" hangingPunct="1"/>
            <a:endParaRPr lang="en-GB" sz="2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GB" sz="2800" dirty="0" smtClean="0"/>
              <a:t>86.9% of patients felt that the time spent at the Practice was either shorter than expected or what they expected</a:t>
            </a:r>
          </a:p>
          <a:p>
            <a:pPr eaLnBrk="1" hangingPunct="1">
              <a:buFont typeface="Wingdings" pitchFamily="2" charset="2"/>
              <a:buChar char="Ø"/>
            </a:pPr>
            <a:endParaRPr lang="en-GB" sz="2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GB" sz="2800" dirty="0" smtClean="0"/>
              <a:t>96.4% of patients felt they had sufficient time with the Optometrist</a:t>
            </a:r>
          </a:p>
          <a:p>
            <a:pPr lvl="1"/>
            <a:endParaRPr lang="en-GB" sz="2800" dirty="0" smtClean="0"/>
          </a:p>
          <a:p>
            <a:pPr>
              <a:spcBef>
                <a:spcPct val="50000"/>
              </a:spcBef>
              <a:buFontTx/>
              <a:buChar char="•"/>
            </a:pPr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3076" name="Picture 4" descr="backgound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-257175" y="9478963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dirty="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en-GB" dirty="0">
                <a:latin typeface="Arial" charset="0"/>
                <a:ea typeface="Times New Roman" pitchFamily="18" charset="0"/>
                <a:cs typeface="Arial" charset="0"/>
              </a:rPr>
            </a:br>
            <a:endParaRPr lang="en-GB" sz="18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84213" y="476250"/>
            <a:ext cx="62642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 smtClean="0"/>
              <a:t>Is it important to see a Doctor rather than an Optometrist?</a:t>
            </a:r>
            <a:endParaRPr lang="en-GB" sz="2800" b="1" dirty="0">
              <a:latin typeface="Verdana" pitchFamily="34" charset="0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84213" y="1628799"/>
            <a:ext cx="7991475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GB" sz="2800" dirty="0" smtClean="0"/>
              <a:t>110 patients (30.6%) felt it was either very important or quite important to be seen by a Doctor.</a:t>
            </a:r>
          </a:p>
          <a:p>
            <a:pPr eaLnBrk="1" hangingPunct="1">
              <a:buFont typeface="Wingdings" pitchFamily="2" charset="2"/>
              <a:buChar char="Ø"/>
            </a:pPr>
            <a:endParaRPr lang="en-GB" sz="2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GB" sz="2800" dirty="0" smtClean="0"/>
              <a:t>245 (68.1%) did not feel it important to be seen by a doctor rather than an Optometrist. </a:t>
            </a:r>
          </a:p>
          <a:p>
            <a:pPr lvl="1"/>
            <a:endParaRPr lang="en-GB" sz="2800" dirty="0" smtClean="0"/>
          </a:p>
          <a:p>
            <a:pPr>
              <a:spcBef>
                <a:spcPct val="50000"/>
              </a:spcBef>
            </a:pPr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3076" name="Picture 4" descr="backgound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-257175" y="9478963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dirty="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en-GB" dirty="0">
                <a:latin typeface="Arial" charset="0"/>
                <a:ea typeface="Times New Roman" pitchFamily="18" charset="0"/>
                <a:cs typeface="Arial" charset="0"/>
              </a:rPr>
            </a:br>
            <a:endParaRPr lang="en-GB" sz="18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84213" y="476250"/>
            <a:ext cx="62642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 smtClean="0"/>
              <a:t>Visit to Optometrist</a:t>
            </a:r>
            <a:endParaRPr lang="en-GB" sz="2800" b="1" dirty="0">
              <a:latin typeface="Verdana" pitchFamily="34" charset="0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84213" y="1268413"/>
            <a:ext cx="799147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endParaRPr lang="en-GB" sz="2800" dirty="0" smtClean="0"/>
          </a:p>
          <a:p>
            <a:pPr>
              <a:spcBef>
                <a:spcPct val="50000"/>
              </a:spcBef>
              <a:buFontTx/>
              <a:buChar char="•"/>
            </a:pPr>
            <a:endParaRPr lang="en-GB" sz="2800" dirty="0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96752"/>
            <a:ext cx="8208962" cy="485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3076" name="Picture 4" descr="backgound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-257175" y="9478963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dirty="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en-GB" dirty="0">
                <a:latin typeface="Arial" charset="0"/>
                <a:ea typeface="Times New Roman" pitchFamily="18" charset="0"/>
                <a:cs typeface="Arial" charset="0"/>
              </a:rPr>
            </a:br>
            <a:endParaRPr lang="en-GB" sz="18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84213" y="476250"/>
            <a:ext cx="62642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 smtClean="0"/>
              <a:t>Feedback and Comments from Patients</a:t>
            </a:r>
            <a:endParaRPr lang="en-GB" sz="2800" b="1" dirty="0">
              <a:latin typeface="Verdana" pitchFamily="34" charset="0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84213" y="1268413"/>
            <a:ext cx="7991475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endParaRPr lang="en-GB" sz="2800" dirty="0" smtClean="0"/>
          </a:p>
          <a:p>
            <a:pPr lvl="1"/>
            <a:endParaRPr lang="en-GB" sz="2800" dirty="0" smtClean="0"/>
          </a:p>
          <a:p>
            <a:pPr>
              <a:spcBef>
                <a:spcPct val="50000"/>
              </a:spcBef>
              <a:buFontTx/>
              <a:buChar char="•"/>
            </a:pPr>
            <a:endParaRPr lang="en-GB" sz="2800" dirty="0"/>
          </a:p>
        </p:txBody>
      </p:sp>
      <p:sp>
        <p:nvSpPr>
          <p:cNvPr id="24" name="Rectangle 23"/>
          <p:cNvSpPr/>
          <p:nvPr/>
        </p:nvSpPr>
        <p:spPr>
          <a:xfrm>
            <a:off x="683568" y="1556793"/>
            <a:ext cx="756084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1800" i="1" dirty="0" smtClean="0">
                <a:latin typeface="Book Antiqua" pitchFamily="18" charset="0"/>
              </a:rPr>
              <a:t>Very pleased with my appointment, very friendly and helpful staff who fully explained each procedure, which gave re-assurance.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1800" i="1" dirty="0" smtClean="0">
                <a:latin typeface="Book Antiqua" pitchFamily="18" charset="0"/>
              </a:rPr>
              <a:t>Much better experience than a hospital appointment. Thank you!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1800" i="1" dirty="0" smtClean="0">
                <a:latin typeface="Book Antiqua" pitchFamily="18" charset="0"/>
              </a:rPr>
              <a:t>Easier and more convenient than going to the hospital. Getting the field vision test better than having two hospital appointments.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1800" i="1" dirty="0" smtClean="0">
                <a:latin typeface="Book Antiqua" pitchFamily="18" charset="0"/>
              </a:rPr>
              <a:t>Easier to attend. Am confident that my optician will pick up any problems and refer back to hospital if necessary.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1800" i="1" dirty="0" smtClean="0">
                <a:latin typeface="Book Antiqua" pitchFamily="18" charset="0"/>
              </a:rPr>
              <a:t>There was a shorter waiting time to be seen.  Prefer to visit here again instead of Out-patients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3076" name="Picture 4" descr="backgound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-257175" y="9478963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dirty="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en-GB" dirty="0">
                <a:latin typeface="Arial" charset="0"/>
                <a:ea typeface="Times New Roman" pitchFamily="18" charset="0"/>
                <a:cs typeface="Arial" charset="0"/>
              </a:rPr>
            </a:br>
            <a:endParaRPr lang="en-GB" sz="18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84213" y="476250"/>
            <a:ext cx="62642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 smtClean="0"/>
              <a:t>What next?</a:t>
            </a:r>
            <a:endParaRPr lang="en-GB" sz="2800" b="1" dirty="0">
              <a:latin typeface="Verdana" pitchFamily="34" charset="0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84213" y="1268413"/>
            <a:ext cx="7991475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800" dirty="0" smtClean="0"/>
              <a:t> Cyclo-refraction – would like to build the option of a community assessment into the referral pathway</a:t>
            </a:r>
          </a:p>
          <a:p>
            <a:endParaRPr lang="en-GB" sz="2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GB" sz="2800" dirty="0" smtClean="0"/>
              <a:t>Continued with the post operative cataract system – but must improve take up</a:t>
            </a:r>
          </a:p>
          <a:p>
            <a:pPr eaLnBrk="1" hangingPunct="1"/>
            <a:endParaRPr lang="en-GB" sz="2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GB" sz="2800" dirty="0" smtClean="0"/>
              <a:t> Potential for 1,000 plus more patients to access the glaucoma assessment scheme – but need to improve selection of patients</a:t>
            </a:r>
          </a:p>
          <a:p>
            <a:pPr eaLnBrk="1" hangingPunct="1"/>
            <a:endParaRPr lang="en-GB" sz="2800" dirty="0" smtClean="0"/>
          </a:p>
          <a:p>
            <a:pPr lvl="1"/>
            <a:endParaRPr lang="en-GB" sz="2800" dirty="0" smtClean="0"/>
          </a:p>
          <a:p>
            <a:pPr>
              <a:spcBef>
                <a:spcPct val="50000"/>
              </a:spcBef>
              <a:buFontTx/>
              <a:buChar char="•"/>
            </a:pPr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backg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396536" cy="684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339975" y="1700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 dirty="0">
              <a:latin typeface="Arial" charset="0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4284663" y="3716338"/>
            <a:ext cx="4125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dirty="0">
              <a:latin typeface="Arial" charset="0"/>
            </a:endParaRP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3995738" y="2492375"/>
            <a:ext cx="4464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 b="1" dirty="0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900113" y="4005263"/>
            <a:ext cx="72723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dirty="0" smtClean="0">
                <a:latin typeface="Verdana" pitchFamily="34" charset="0"/>
              </a:rPr>
              <a:t>Any Questions ?</a:t>
            </a:r>
            <a:endParaRPr lang="en-GB" sz="4000" b="1" dirty="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3076" name="Picture 4" descr="backgound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-257175" y="9478963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dirty="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en-GB" dirty="0">
                <a:latin typeface="Arial" charset="0"/>
                <a:ea typeface="Times New Roman" pitchFamily="18" charset="0"/>
                <a:cs typeface="Arial" charset="0"/>
              </a:rPr>
            </a:br>
            <a:endParaRPr lang="en-GB" sz="18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84213" y="476250"/>
            <a:ext cx="6264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 smtClean="0"/>
              <a:t>Background</a:t>
            </a:r>
            <a:endParaRPr lang="en-GB" sz="2800" b="1" dirty="0">
              <a:latin typeface="Verdana" pitchFamily="34" charset="0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84213" y="1268413"/>
            <a:ext cx="7991475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800" dirty="0" smtClean="0"/>
              <a:t> Three projects approved by Welsh Government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Ø"/>
            </a:pPr>
            <a:r>
              <a:rPr lang="en-GB" sz="2800" dirty="0" smtClean="0"/>
              <a:t> Cyclo-refraction for paediatrics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Ø"/>
            </a:pPr>
            <a:r>
              <a:rPr lang="en-GB" sz="2800" dirty="0" smtClean="0"/>
              <a:t>Post operative cataract examination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Ø"/>
            </a:pPr>
            <a:r>
              <a:rPr lang="en-GB" sz="2800" dirty="0" smtClean="0"/>
              <a:t>Glaucoma assessment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800" dirty="0" smtClean="0"/>
              <a:t> Funding available for 3 months commencing  2</a:t>
            </a:r>
            <a:r>
              <a:rPr lang="en-GB" sz="2800" baseline="30000" dirty="0" smtClean="0"/>
              <a:t>nd</a:t>
            </a:r>
            <a:r>
              <a:rPr lang="en-GB" sz="2800" dirty="0" smtClean="0"/>
              <a:t> January 2015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3076" name="Picture 4" descr="backgound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-257175" y="9478963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dirty="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en-GB" dirty="0">
                <a:latin typeface="Arial" charset="0"/>
                <a:ea typeface="Times New Roman" pitchFamily="18" charset="0"/>
                <a:cs typeface="Arial" charset="0"/>
              </a:rPr>
            </a:br>
            <a:endParaRPr lang="en-GB" sz="18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84213" y="476250"/>
            <a:ext cx="6264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 smtClean="0"/>
              <a:t>Participation</a:t>
            </a:r>
            <a:endParaRPr lang="en-GB" sz="2800" b="1" dirty="0">
              <a:latin typeface="Verdana" pitchFamily="34" charset="0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83569" y="1196753"/>
            <a:ext cx="799212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 25 of 28 optometry practices in Cwm Taf took part in 1 or more of the schemes</a:t>
            </a:r>
          </a:p>
          <a:p>
            <a:endParaRPr lang="en-GB" sz="2800" dirty="0" smtClean="0"/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Cyclo-refractions for paediatrics</a:t>
            </a:r>
          </a:p>
          <a:p>
            <a:pPr lvl="1">
              <a:buFont typeface="Wingdings" pitchFamily="2" charset="2"/>
              <a:buChar char="Ø"/>
            </a:pPr>
            <a:r>
              <a:rPr lang="en-GB" sz="2800" dirty="0" smtClean="0"/>
              <a:t>80 patients sent invitations</a:t>
            </a:r>
          </a:p>
          <a:p>
            <a:pPr lvl="1">
              <a:buFont typeface="Wingdings" pitchFamily="2" charset="2"/>
              <a:buChar char="Ø"/>
            </a:pPr>
            <a:r>
              <a:rPr lang="en-GB" sz="2800" dirty="0" smtClean="0"/>
              <a:t>64 seen in practices</a:t>
            </a:r>
          </a:p>
          <a:p>
            <a:pPr lvl="1">
              <a:buFont typeface="Wingdings" pitchFamily="2" charset="2"/>
              <a:buChar char="Ø"/>
            </a:pPr>
            <a:r>
              <a:rPr lang="en-GB" sz="2800" dirty="0" smtClean="0"/>
              <a:t>16 not responded</a:t>
            </a:r>
          </a:p>
          <a:p>
            <a:pPr lvl="1">
              <a:buFont typeface="Wingdings" pitchFamily="2" charset="2"/>
              <a:buChar char="Ø"/>
            </a:pPr>
            <a:endParaRPr lang="en-GB" sz="2800" dirty="0" smtClean="0"/>
          </a:p>
          <a:p>
            <a:pPr lvl="1">
              <a:buFont typeface="Wingdings" pitchFamily="2" charset="2"/>
              <a:buChar char="Ø"/>
            </a:pPr>
            <a:endParaRPr lang="en-GB" sz="2800" dirty="0" smtClean="0"/>
          </a:p>
          <a:p>
            <a:pPr lvl="1">
              <a:buFont typeface="Wingdings" pitchFamily="2" charset="2"/>
              <a:buChar char="Ø"/>
            </a:pPr>
            <a:endParaRPr lang="en-GB" sz="2800" dirty="0" smtClean="0"/>
          </a:p>
          <a:p>
            <a:pPr lvl="1">
              <a:buFont typeface="Wingdings" pitchFamily="2" charset="2"/>
              <a:buChar char="Ø"/>
            </a:pPr>
            <a:endParaRPr lang="en-GB" sz="2800" dirty="0" smtClean="0"/>
          </a:p>
          <a:p>
            <a:pPr lvl="1">
              <a:buFont typeface="Arial" pitchFamily="34" charset="0"/>
              <a:buChar char="•"/>
            </a:pPr>
            <a:endParaRPr lang="en-GB" sz="2800" dirty="0" smtClean="0"/>
          </a:p>
          <a:p>
            <a:pPr>
              <a:spcBef>
                <a:spcPct val="50000"/>
              </a:spcBef>
              <a:buFontTx/>
              <a:buChar char="•"/>
            </a:pPr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3076" name="Picture 4" descr="backgound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-257175" y="9478963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dirty="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en-GB" dirty="0">
                <a:latin typeface="Arial" charset="0"/>
                <a:ea typeface="Times New Roman" pitchFamily="18" charset="0"/>
                <a:cs typeface="Arial" charset="0"/>
              </a:rPr>
            </a:br>
            <a:endParaRPr lang="en-GB" sz="18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84213" y="476250"/>
            <a:ext cx="6264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 smtClean="0"/>
              <a:t>Participation</a:t>
            </a:r>
            <a:endParaRPr lang="en-GB" sz="2800" b="1" dirty="0">
              <a:latin typeface="Verdana" pitchFamily="34" charset="0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84213" y="1268413"/>
            <a:ext cx="7991475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  Post Op Cataract examination</a:t>
            </a:r>
          </a:p>
          <a:p>
            <a:pPr lvl="1">
              <a:buFont typeface="Wingdings" pitchFamily="2" charset="2"/>
              <a:buChar char="Ø"/>
            </a:pPr>
            <a:r>
              <a:rPr lang="en-GB" sz="2800" dirty="0" smtClean="0"/>
              <a:t>66 patients accessed scheme</a:t>
            </a:r>
          </a:p>
          <a:p>
            <a:pPr lvl="1">
              <a:buFont typeface="Wingdings" pitchFamily="2" charset="2"/>
              <a:buChar char="Ø"/>
            </a:pPr>
            <a:r>
              <a:rPr lang="en-GB" sz="2800" dirty="0" smtClean="0"/>
              <a:t>33 had follow in hospital</a:t>
            </a:r>
          </a:p>
          <a:p>
            <a:pPr lvl="1">
              <a:buFont typeface="Wingdings" pitchFamily="2" charset="2"/>
              <a:buChar char="Ø"/>
            </a:pPr>
            <a:r>
              <a:rPr lang="en-GB" sz="2800" dirty="0" smtClean="0"/>
              <a:t>21 referred to community service</a:t>
            </a:r>
          </a:p>
          <a:p>
            <a:pPr lvl="1"/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Glaucoma Assessment</a:t>
            </a:r>
          </a:p>
          <a:p>
            <a:pPr lvl="1">
              <a:buFont typeface="Wingdings" pitchFamily="2" charset="2"/>
              <a:buChar char="Ø"/>
            </a:pPr>
            <a:r>
              <a:rPr lang="en-GB" sz="2800" dirty="0" smtClean="0"/>
              <a:t>999 patients identified for scheme</a:t>
            </a:r>
          </a:p>
          <a:p>
            <a:pPr lvl="1">
              <a:buFont typeface="Wingdings" pitchFamily="2" charset="2"/>
              <a:buChar char="Ø"/>
            </a:pPr>
            <a:r>
              <a:rPr lang="en-GB" sz="2800" dirty="0" smtClean="0"/>
              <a:t>13 patients refused</a:t>
            </a:r>
          </a:p>
          <a:p>
            <a:pPr lvl="1">
              <a:buFont typeface="Wingdings" pitchFamily="2" charset="2"/>
              <a:buChar char="Ø"/>
            </a:pPr>
            <a:r>
              <a:rPr lang="en-GB" sz="2800" dirty="0" smtClean="0"/>
              <a:t>764 assessment forms returned</a:t>
            </a:r>
          </a:p>
          <a:p>
            <a:pPr>
              <a:spcBef>
                <a:spcPct val="50000"/>
              </a:spcBef>
            </a:pPr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3076" name="Picture 4" descr="backgound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-257175" y="9478963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dirty="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en-GB" dirty="0">
                <a:latin typeface="Arial" charset="0"/>
                <a:ea typeface="Times New Roman" pitchFamily="18" charset="0"/>
                <a:cs typeface="Arial" charset="0"/>
              </a:rPr>
            </a:br>
            <a:endParaRPr lang="en-GB" sz="18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84213" y="476250"/>
            <a:ext cx="62642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 smtClean="0"/>
              <a:t>Patient Experience</a:t>
            </a:r>
            <a:endParaRPr lang="en-GB" sz="2800" b="1" dirty="0">
              <a:latin typeface="Verdana" pitchFamily="34" charset="0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84213" y="1268413"/>
            <a:ext cx="7991475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800" dirty="0" smtClean="0"/>
              <a:t>59% of patients completed an evaluation form</a:t>
            </a:r>
          </a:p>
          <a:p>
            <a:pPr>
              <a:buFont typeface="Wingdings" pitchFamily="2" charset="2"/>
              <a:buChar char="Ø"/>
            </a:pPr>
            <a:endParaRPr lang="en-GB" sz="2800" dirty="0" smtClean="0"/>
          </a:p>
          <a:p>
            <a:endParaRPr lang="en-GB" sz="2800" dirty="0" smtClean="0"/>
          </a:p>
          <a:p>
            <a:pPr>
              <a:buFont typeface="Wingdings" pitchFamily="2" charset="2"/>
              <a:buChar char="Ø"/>
            </a:pPr>
            <a:r>
              <a:rPr lang="en-GB" sz="2800" dirty="0" smtClean="0"/>
              <a:t>Approximately 400 forms completed </a:t>
            </a:r>
          </a:p>
          <a:p>
            <a:pPr lvl="1"/>
            <a:endParaRPr lang="en-GB" sz="2800" dirty="0" smtClean="0"/>
          </a:p>
          <a:p>
            <a:pPr>
              <a:spcBef>
                <a:spcPct val="50000"/>
              </a:spcBef>
            </a:pPr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3076" name="Picture 4" descr="backgound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-257175" y="9478963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dirty="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en-GB" dirty="0">
                <a:latin typeface="Arial" charset="0"/>
                <a:ea typeface="Times New Roman" pitchFamily="18" charset="0"/>
                <a:cs typeface="Arial" charset="0"/>
              </a:rPr>
            </a:br>
            <a:endParaRPr lang="en-GB" sz="18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84213" y="476250"/>
            <a:ext cx="62642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 smtClean="0"/>
              <a:t>Patient Age Range</a:t>
            </a:r>
            <a:endParaRPr lang="en-GB" sz="2800" b="1" dirty="0">
              <a:latin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4325" y="1906588"/>
            <a:ext cx="5975350" cy="385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3076" name="Picture 4" descr="backgound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-257175" y="9478963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dirty="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en-GB" dirty="0">
                <a:latin typeface="Arial" charset="0"/>
                <a:ea typeface="Times New Roman" pitchFamily="18" charset="0"/>
                <a:cs typeface="Arial" charset="0"/>
              </a:rPr>
            </a:br>
            <a:endParaRPr lang="en-GB" sz="18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84213" y="476250"/>
            <a:ext cx="6264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 smtClean="0"/>
              <a:t>Presenting Condition</a:t>
            </a:r>
            <a:endParaRPr lang="en-GB" sz="2800" b="1" dirty="0">
              <a:latin typeface="Verdana" pitchFamily="34" charset="0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84213" y="1268413"/>
            <a:ext cx="7991475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2800" dirty="0" smtClean="0"/>
          </a:p>
          <a:p>
            <a:pPr lvl="1">
              <a:buFont typeface="Arial" pitchFamily="34" charset="0"/>
              <a:buChar char="•"/>
            </a:pPr>
            <a:endParaRPr lang="en-GB" sz="2800" dirty="0" smtClean="0"/>
          </a:p>
          <a:p>
            <a:pPr>
              <a:spcBef>
                <a:spcPct val="50000"/>
              </a:spcBef>
              <a:buFontTx/>
              <a:buChar char="•"/>
            </a:pPr>
            <a:endParaRPr lang="en-GB" sz="2800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524000" y="1397000"/>
          <a:ext cx="4944548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472274"/>
                <a:gridCol w="247227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Glaucoma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295</a:t>
                      </a:r>
                      <a:endParaRPr lang="en-GB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OHT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Cataract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Other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Non-Responders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11560" y="4005064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+mn-lt"/>
              </a:rPr>
              <a:t>** some patients ticked more than one box as they had more than one condition</a:t>
            </a:r>
          </a:p>
          <a:p>
            <a:endParaRPr lang="en-GB" sz="180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3076" name="Picture 4" descr="backgound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-257175" y="9478963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dirty="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en-GB" dirty="0">
                <a:latin typeface="Arial" charset="0"/>
                <a:ea typeface="Times New Roman" pitchFamily="18" charset="0"/>
                <a:cs typeface="Arial" charset="0"/>
              </a:rPr>
            </a:br>
            <a:endParaRPr lang="en-GB" sz="18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84213" y="476250"/>
            <a:ext cx="756019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 smtClean="0"/>
              <a:t>Length of time since last Hospital appointment</a:t>
            </a:r>
          </a:p>
          <a:p>
            <a:pPr>
              <a:spcBef>
                <a:spcPct val="50000"/>
              </a:spcBef>
            </a:pPr>
            <a:endParaRPr lang="en-GB" sz="2800" dirty="0" smtClean="0"/>
          </a:p>
          <a:p>
            <a:pPr>
              <a:spcBef>
                <a:spcPct val="50000"/>
              </a:spcBef>
            </a:pPr>
            <a:endParaRPr lang="en-GB" sz="2800" dirty="0" smtClean="0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84213" y="1268413"/>
            <a:ext cx="799147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endParaRPr lang="en-GB" sz="2800" dirty="0" smtClean="0"/>
          </a:p>
          <a:p>
            <a:pPr>
              <a:spcBef>
                <a:spcPct val="50000"/>
              </a:spcBef>
              <a:buFontTx/>
              <a:buChar char="•"/>
            </a:pPr>
            <a:endParaRPr lang="en-GB" sz="2800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524000" y="1628798"/>
          <a:ext cx="5400600" cy="2664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00300"/>
                <a:gridCol w="2700300"/>
              </a:tblGrid>
              <a:tr h="495831">
                <a:tc>
                  <a:txBody>
                    <a:bodyPr/>
                    <a:lstStyle/>
                    <a:p>
                      <a:r>
                        <a:rPr lang="en-GB" b="0" dirty="0" smtClean="0"/>
                        <a:t>&lt; 6 months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16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635">
                <a:tc>
                  <a:txBody>
                    <a:bodyPr/>
                    <a:lstStyle/>
                    <a:p>
                      <a:r>
                        <a:rPr lang="en-GB" dirty="0" smtClean="0"/>
                        <a:t>6-11</a:t>
                      </a:r>
                      <a:r>
                        <a:rPr lang="en-GB" baseline="0" dirty="0" smtClean="0"/>
                        <a:t> months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635">
                <a:tc>
                  <a:txBody>
                    <a:bodyPr/>
                    <a:lstStyle/>
                    <a:p>
                      <a:r>
                        <a:rPr lang="en-GB" dirty="0" smtClean="0"/>
                        <a:t>12-23 months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635">
                <a:tc>
                  <a:txBody>
                    <a:bodyPr/>
                    <a:lstStyle/>
                    <a:p>
                      <a:r>
                        <a:rPr lang="en-GB" dirty="0" smtClean="0"/>
                        <a:t>&gt;24 months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564">
                <a:tc>
                  <a:txBody>
                    <a:bodyPr/>
                    <a:lstStyle/>
                    <a:p>
                      <a:r>
                        <a:rPr lang="en-GB" dirty="0" smtClean="0"/>
                        <a:t>Not</a:t>
                      </a:r>
                      <a:r>
                        <a:rPr lang="en-GB" baseline="0" dirty="0" smtClean="0"/>
                        <a:t> answered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3076" name="Picture 4" descr="backgound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-257175" y="-3170238"/>
            <a:ext cx="565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-257175" y="-3170238"/>
            <a:ext cx="549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-257175" y="-3170238"/>
            <a:ext cx="523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-257175" y="9478963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dirty="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en-GB" dirty="0">
                <a:latin typeface="Arial" charset="0"/>
                <a:ea typeface="Times New Roman" pitchFamily="18" charset="0"/>
                <a:cs typeface="Arial" charset="0"/>
              </a:rPr>
            </a:br>
            <a:endParaRPr lang="en-GB" sz="18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84213" y="476250"/>
            <a:ext cx="62642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 smtClean="0"/>
              <a:t>Hospital Postponed Appointments</a:t>
            </a:r>
            <a:endParaRPr lang="en-GB" sz="2800" b="1" dirty="0">
              <a:latin typeface="Verdana" pitchFamily="34" charset="0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84213" y="1268413"/>
            <a:ext cx="7991475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GB" sz="2800" dirty="0" smtClean="0"/>
              <a:t>37.7% had at least 1 appointment postponed</a:t>
            </a:r>
          </a:p>
          <a:p>
            <a:pPr eaLnBrk="1" hangingPunct="1">
              <a:buFont typeface="Wingdings" pitchFamily="2" charset="2"/>
              <a:buChar char="Ø"/>
            </a:pPr>
            <a:endParaRPr lang="en-GB" sz="2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GB" sz="2800" dirty="0" smtClean="0"/>
              <a:t>57.8% had not had any appointments postponed</a:t>
            </a:r>
          </a:p>
          <a:p>
            <a:pPr eaLnBrk="1" hangingPunct="1">
              <a:buFont typeface="Wingdings" pitchFamily="2" charset="2"/>
              <a:buChar char="Ø"/>
            </a:pPr>
            <a:endParaRPr lang="en-GB" sz="2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GB" sz="2800" dirty="0" smtClean="0"/>
              <a:t>14.5% did not answer the question</a:t>
            </a:r>
          </a:p>
          <a:p>
            <a:pPr lvl="1"/>
            <a:endParaRPr lang="en-GB" sz="2800" dirty="0" smtClean="0"/>
          </a:p>
          <a:p>
            <a:pPr>
              <a:spcBef>
                <a:spcPct val="50000"/>
              </a:spcBef>
            </a:pPr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460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Pontypridd &amp; Rhondda NHS Trust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groberts</dc:creator>
  <cp:lastModifiedBy>ngt_citrixprovision</cp:lastModifiedBy>
  <cp:revision>65</cp:revision>
  <dcterms:created xsi:type="dcterms:W3CDTF">2007-08-03T09:49:33Z</dcterms:created>
  <dcterms:modified xsi:type="dcterms:W3CDTF">2015-09-14T15:53:29Z</dcterms:modified>
</cp:coreProperties>
</file>